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5" r:id="rId3"/>
    <p:sldId id="269" r:id="rId4"/>
    <p:sldId id="261" r:id="rId5"/>
    <p:sldId id="262" r:id="rId6"/>
    <p:sldId id="268" r:id="rId7"/>
    <p:sldId id="27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061" autoAdjust="0"/>
  </p:normalViewPr>
  <p:slideViewPr>
    <p:cSldViewPr snapToGrid="0">
      <p:cViewPr varScale="1">
        <p:scale>
          <a:sx n="65" d="100"/>
          <a:sy n="65" d="100"/>
        </p:scale>
        <p:origin x="858"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242684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239915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619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881758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4578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15742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416687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171381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08637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45CCC9D1-DF9E-4C0A-90DB-D1A2E13BFFEB}" type="datetimeFigureOut">
              <a:rPr lang="pt-PT" smtClean="0"/>
              <a:t>01/08/2024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31904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154841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45CCC9D1-DF9E-4C0A-90DB-D1A2E13BFFEB}" type="datetimeFigureOut">
              <a:rPr lang="pt-PT" smtClean="0"/>
              <a:t>01/08/2024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327898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45CCC9D1-DF9E-4C0A-90DB-D1A2E13BFFEB}" type="datetimeFigureOut">
              <a:rPr lang="pt-PT" smtClean="0"/>
              <a:t>01/08/2024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213866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CC9D1-DF9E-4C0A-90DB-D1A2E13BFFEB}" type="datetimeFigureOut">
              <a:rPr lang="pt-PT" smtClean="0"/>
              <a:t>01/08/2024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163866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Tree>
    <p:extLst>
      <p:ext uri="{BB962C8B-B14F-4D97-AF65-F5344CB8AC3E}">
        <p14:creationId xmlns:p14="http://schemas.microsoft.com/office/powerpoint/2010/main" val="420368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5D7D730-BC83-4E57-A8E5-C8CF16700283}" type="slidenum">
              <a:rPr lang="pt-PT" smtClean="0"/>
              <a:t>‹nº›</a:t>
            </a:fld>
            <a:endParaRPr lang="pt-PT"/>
          </a:p>
        </p:txBody>
      </p:sp>
      <p:sp>
        <p:nvSpPr>
          <p:cNvPr id="5" name="Date Placeholder 4"/>
          <p:cNvSpPr>
            <a:spLocks noGrp="1"/>
          </p:cNvSpPr>
          <p:nvPr>
            <p:ph type="dt" sz="half" idx="10"/>
          </p:nvPr>
        </p:nvSpPr>
        <p:spPr/>
        <p:txBody>
          <a:bodyPr/>
          <a:lstStyle/>
          <a:p>
            <a:fld id="{45CCC9D1-DF9E-4C0A-90DB-D1A2E13BFFEB}" type="datetimeFigureOut">
              <a:rPr lang="pt-PT" smtClean="0"/>
              <a:t>01/08/2024</a:t>
            </a:fld>
            <a:endParaRPr lang="pt-PT"/>
          </a:p>
        </p:txBody>
      </p:sp>
    </p:spTree>
    <p:extLst>
      <p:ext uri="{BB962C8B-B14F-4D97-AF65-F5344CB8AC3E}">
        <p14:creationId xmlns:p14="http://schemas.microsoft.com/office/powerpoint/2010/main" val="276205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CC9D1-DF9E-4C0A-90DB-D1A2E13BFFEB}" type="datetimeFigureOut">
              <a:rPr lang="pt-PT" smtClean="0"/>
              <a:t>01/08/2024</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D7D730-BC83-4E57-A8E5-C8CF16700283}" type="slidenum">
              <a:rPr lang="pt-PT" smtClean="0"/>
              <a:t>‹nº›</a:t>
            </a:fld>
            <a:endParaRPr lang="pt-PT"/>
          </a:p>
        </p:txBody>
      </p:sp>
    </p:spTree>
    <p:extLst>
      <p:ext uri="{BB962C8B-B14F-4D97-AF65-F5344CB8AC3E}">
        <p14:creationId xmlns:p14="http://schemas.microsoft.com/office/powerpoint/2010/main" val="16350044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D19B-9A82-5386-7F92-F74B549A7E1E}"/>
              </a:ext>
            </a:extLst>
          </p:cNvPr>
          <p:cNvSpPr>
            <a:spLocks noGrp="1"/>
          </p:cNvSpPr>
          <p:nvPr>
            <p:ph type="ctrTitle"/>
          </p:nvPr>
        </p:nvSpPr>
        <p:spPr>
          <a:xfrm>
            <a:off x="2772696" y="342087"/>
            <a:ext cx="5928852" cy="1288637"/>
          </a:xfrm>
        </p:spPr>
        <p:txBody>
          <a:bodyPr>
            <a:normAutofit fontScale="90000"/>
          </a:bodyPr>
          <a:lstStyle/>
          <a:p>
            <a:br>
              <a:rPr lang="pt-PT" sz="4400" dirty="0">
                <a:effectLst/>
                <a:latin typeface="Times New Roman" panose="02020603050405020304" pitchFamily="18" charset="0"/>
                <a:ea typeface="Times New Roman" panose="02020603050405020304" pitchFamily="18" charset="0"/>
              </a:rPr>
            </a:br>
            <a:r>
              <a:rPr lang="pt-PT" sz="4400" b="1" kern="100" dirty="0" err="1">
                <a:solidFill>
                  <a:srgbClr val="767171"/>
                </a:solidFill>
                <a:latin typeface="Calibri" panose="020F0502020204030204" pitchFamily="34" charset="0"/>
                <a:ea typeface="Calibri" panose="020F0502020204030204" pitchFamily="34" charset="0"/>
                <a:cs typeface="Times New Roman" panose="02020603050405020304" pitchFamily="18" charset="0"/>
              </a:rPr>
              <a:t>Means</a:t>
            </a:r>
            <a:r>
              <a:rPr lang="pt-PT" sz="4400" b="1" kern="100" dirty="0">
                <a:solidFill>
                  <a:srgbClr val="767171"/>
                </a:solidFill>
                <a:latin typeface="Calibri" panose="020F0502020204030204" pitchFamily="34" charset="0"/>
                <a:ea typeface="Calibri" panose="020F0502020204030204" pitchFamily="34" charset="0"/>
                <a:cs typeface="Times New Roman" panose="02020603050405020304" pitchFamily="18" charset="0"/>
              </a:rPr>
              <a:t> </a:t>
            </a:r>
            <a:r>
              <a:rPr lang="pt-PT" sz="4400" b="1" kern="100" dirty="0" err="1">
                <a:solidFill>
                  <a:srgbClr val="767171"/>
                </a:solidFill>
                <a:latin typeface="Calibri" panose="020F0502020204030204" pitchFamily="34" charset="0"/>
                <a:ea typeface="Calibri" panose="020F0502020204030204" pitchFamily="34" charset="0"/>
                <a:cs typeface="Times New Roman" panose="02020603050405020304" pitchFamily="18" charset="0"/>
              </a:rPr>
              <a:t>of</a:t>
            </a:r>
            <a:r>
              <a:rPr lang="pt-PT" sz="4400" b="1" kern="100" dirty="0">
                <a:solidFill>
                  <a:srgbClr val="767171"/>
                </a:solidFill>
                <a:latin typeface="Calibri" panose="020F0502020204030204" pitchFamily="34" charset="0"/>
                <a:ea typeface="Calibri" panose="020F0502020204030204" pitchFamily="34" charset="0"/>
                <a:cs typeface="Times New Roman" panose="02020603050405020304" pitchFamily="18" charset="0"/>
              </a:rPr>
              <a:t> </a:t>
            </a:r>
            <a:r>
              <a:rPr lang="pt-PT" sz="4400" b="1" kern="100" dirty="0" err="1">
                <a:solidFill>
                  <a:srgbClr val="767171"/>
                </a:solidFill>
                <a:latin typeface="Calibri" panose="020F0502020204030204" pitchFamily="34" charset="0"/>
                <a:ea typeface="Calibri" panose="020F0502020204030204" pitchFamily="34" charset="0"/>
                <a:cs typeface="Times New Roman" panose="02020603050405020304" pitchFamily="18" charset="0"/>
              </a:rPr>
              <a:t>Transport</a:t>
            </a:r>
            <a:r>
              <a:rPr lang="pt-PT" sz="4400" b="1" kern="100" dirty="0">
                <a:solidFill>
                  <a:srgbClr val="767171"/>
                </a:solidFill>
                <a:latin typeface="Calibri" panose="020F0502020204030204" pitchFamily="34" charset="0"/>
                <a:ea typeface="Calibri" panose="020F0502020204030204" pitchFamily="34" charset="0"/>
                <a:cs typeface="Times New Roman" panose="02020603050405020304" pitchFamily="18" charset="0"/>
              </a:rPr>
              <a:t>!!!!</a:t>
            </a:r>
            <a:br>
              <a:rPr lang="pt-PT" sz="6600" kern="100" dirty="0">
                <a:latin typeface="Calibri" panose="020F0502020204030204" pitchFamily="34" charset="0"/>
                <a:ea typeface="Calibri" panose="020F0502020204030204" pitchFamily="34" charset="0"/>
                <a:cs typeface="Times New Roman" panose="02020603050405020304" pitchFamily="18" charset="0"/>
              </a:rPr>
            </a:br>
            <a:endParaRPr lang="pt-PT" sz="4400" dirty="0"/>
          </a:p>
        </p:txBody>
      </p:sp>
      <p:pic>
        <p:nvPicPr>
          <p:cNvPr id="3074" name="Picture 2">
            <a:extLst>
              <a:ext uri="{FF2B5EF4-FFF2-40B4-BE49-F238E27FC236}">
                <a16:creationId xmlns:a16="http://schemas.microsoft.com/office/drawing/2014/main" id="{5406FBF5-0CBB-F914-C197-03379AD48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233" y="6354789"/>
            <a:ext cx="9621838" cy="615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Imagem 4" descr="Design plano para viagens em todo o mundo">
            <a:extLst>
              <a:ext uri="{FF2B5EF4-FFF2-40B4-BE49-F238E27FC236}">
                <a16:creationId xmlns:a16="http://schemas.microsoft.com/office/drawing/2014/main" id="{C582FC13-6BFF-29EF-A8B7-1052F8C4CC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4798" y="1416411"/>
            <a:ext cx="4508373" cy="4508373"/>
          </a:xfrm>
          <a:prstGeom prst="rect">
            <a:avLst/>
          </a:prstGeom>
          <a:noFill/>
          <a:ln>
            <a:noFill/>
          </a:ln>
        </p:spPr>
      </p:pic>
      <p:sp>
        <p:nvSpPr>
          <p:cNvPr id="6" name="CaixaDeTexto 5">
            <a:extLst>
              <a:ext uri="{FF2B5EF4-FFF2-40B4-BE49-F238E27FC236}">
                <a16:creationId xmlns:a16="http://schemas.microsoft.com/office/drawing/2014/main" id="{4CAF80E4-FEC5-0212-80CB-5385B5F779E9}"/>
              </a:ext>
            </a:extLst>
          </p:cNvPr>
          <p:cNvSpPr txBox="1"/>
          <p:nvPr/>
        </p:nvSpPr>
        <p:spPr>
          <a:xfrm>
            <a:off x="5141214" y="5969976"/>
            <a:ext cx="1351026" cy="276999"/>
          </a:xfrm>
          <a:prstGeom prst="rect">
            <a:avLst/>
          </a:prstGeom>
          <a:noFill/>
        </p:spPr>
        <p:txBody>
          <a:bodyPr wrap="square">
            <a:spAutoFit/>
          </a:bodyPr>
          <a:lstStyle/>
          <a:p>
            <a:pPr algn="ctr"/>
            <a:r>
              <a:rPr lang="pt-PT" sz="1200" dirty="0"/>
              <a:t>(imagens </a:t>
            </a:r>
            <a:r>
              <a:rPr lang="pt-PT" sz="1200" dirty="0" err="1"/>
              <a:t>freepik</a:t>
            </a:r>
            <a:r>
              <a:rPr lang="pt-PT" sz="1200" dirty="0"/>
              <a:t>)</a:t>
            </a:r>
          </a:p>
        </p:txBody>
      </p:sp>
    </p:spTree>
    <p:extLst>
      <p:ext uri="{BB962C8B-B14F-4D97-AF65-F5344CB8AC3E}">
        <p14:creationId xmlns:p14="http://schemas.microsoft.com/office/powerpoint/2010/main" val="384074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D19B-9A82-5386-7F92-F74B549A7E1E}"/>
              </a:ext>
            </a:extLst>
          </p:cNvPr>
          <p:cNvSpPr>
            <a:spLocks noGrp="1"/>
          </p:cNvSpPr>
          <p:nvPr>
            <p:ph type="ctrTitle"/>
          </p:nvPr>
        </p:nvSpPr>
        <p:spPr>
          <a:xfrm>
            <a:off x="1346985" y="576600"/>
            <a:ext cx="9144000" cy="1287551"/>
          </a:xfrm>
        </p:spPr>
        <p:txBody>
          <a:bodyPr>
            <a:normAutofit fontScale="90000"/>
          </a:bodyPr>
          <a:lstStyle/>
          <a:p>
            <a:br>
              <a:rPr lang="pt-PT" sz="8000" kern="100" dirty="0">
                <a:effectLst/>
                <a:latin typeface="Calibri" panose="020F0502020204030204" pitchFamily="34" charset="0"/>
                <a:ea typeface="Calibri" panose="020F0502020204030204" pitchFamily="34" charset="0"/>
                <a:cs typeface="Times New Roman" panose="02020603050405020304" pitchFamily="18" charset="0"/>
              </a:rPr>
            </a:br>
            <a:br>
              <a:rPr lang="pt-PT" sz="4400" dirty="0">
                <a:effectLst/>
                <a:latin typeface="Times New Roman" panose="02020603050405020304" pitchFamily="18" charset="0"/>
                <a:ea typeface="Times New Roman" panose="02020603050405020304" pitchFamily="18" charset="0"/>
              </a:rPr>
            </a:br>
            <a:endParaRPr lang="pt-PT" sz="4400" dirty="0"/>
          </a:p>
        </p:txBody>
      </p:sp>
      <p:sp>
        <p:nvSpPr>
          <p:cNvPr id="6" name="Content Placeholder 2">
            <a:extLst>
              <a:ext uri="{FF2B5EF4-FFF2-40B4-BE49-F238E27FC236}">
                <a16:creationId xmlns:a16="http://schemas.microsoft.com/office/drawing/2014/main" id="{4274E75B-3FE4-7B36-0A9B-9C359DB8BB60}"/>
              </a:ext>
            </a:extLst>
          </p:cNvPr>
          <p:cNvSpPr txBox="1">
            <a:spLocks/>
          </p:cNvSpPr>
          <p:nvPr/>
        </p:nvSpPr>
        <p:spPr>
          <a:xfrm>
            <a:off x="746187" y="287364"/>
            <a:ext cx="10345595" cy="1775304"/>
          </a:xfrm>
          <a:prstGeom prst="rect">
            <a:avLst/>
          </a:prstGeom>
          <a:noFill/>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PT" sz="3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r>
              <a:rPr lang="en-US" sz="26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Means of transport are the various ways in which people, goods and services move from one place to another (shorter or longer distances).</a:t>
            </a:r>
            <a:endParaRPr lang="pt-PT" sz="3600" dirty="0"/>
          </a:p>
        </p:txBody>
      </p:sp>
      <p:sp>
        <p:nvSpPr>
          <p:cNvPr id="12" name="CaixaDeTexto 11">
            <a:extLst>
              <a:ext uri="{FF2B5EF4-FFF2-40B4-BE49-F238E27FC236}">
                <a16:creationId xmlns:a16="http://schemas.microsoft.com/office/drawing/2014/main" id="{722B791A-7F21-EB11-74AF-0D553AF4ADF1}"/>
              </a:ext>
            </a:extLst>
          </p:cNvPr>
          <p:cNvSpPr txBox="1"/>
          <p:nvPr/>
        </p:nvSpPr>
        <p:spPr>
          <a:xfrm>
            <a:off x="1021506" y="2936354"/>
            <a:ext cx="2544654" cy="523220"/>
          </a:xfrm>
          <a:prstGeom prst="rect">
            <a:avLst/>
          </a:prstGeom>
          <a:noFill/>
        </p:spPr>
        <p:txBody>
          <a:bodyPr wrap="square" rtlCol="0">
            <a:spAutoFit/>
          </a:bodyPr>
          <a:lstStyle/>
          <a:p>
            <a:pPr algn="ctr"/>
            <a:r>
              <a:rPr lang="pt-PT" sz="2800" b="1" dirty="0">
                <a:solidFill>
                  <a:schemeClr val="accent6">
                    <a:lumMod val="75000"/>
                  </a:schemeClr>
                </a:solidFill>
              </a:rPr>
              <a:t>In Land</a:t>
            </a:r>
          </a:p>
        </p:txBody>
      </p:sp>
      <p:sp>
        <p:nvSpPr>
          <p:cNvPr id="13" name="CaixaDeTexto 12">
            <a:extLst>
              <a:ext uri="{FF2B5EF4-FFF2-40B4-BE49-F238E27FC236}">
                <a16:creationId xmlns:a16="http://schemas.microsoft.com/office/drawing/2014/main" id="{14364B6A-CAEB-16D8-0D83-0128A0997CD9}"/>
              </a:ext>
            </a:extLst>
          </p:cNvPr>
          <p:cNvSpPr txBox="1"/>
          <p:nvPr/>
        </p:nvSpPr>
        <p:spPr>
          <a:xfrm>
            <a:off x="5286424" y="3099768"/>
            <a:ext cx="2053813" cy="523220"/>
          </a:xfrm>
          <a:prstGeom prst="rect">
            <a:avLst/>
          </a:prstGeom>
          <a:noFill/>
        </p:spPr>
        <p:txBody>
          <a:bodyPr wrap="square" rtlCol="0">
            <a:spAutoFit/>
          </a:bodyPr>
          <a:lstStyle/>
          <a:p>
            <a:pPr algn="ctr"/>
            <a:r>
              <a:rPr lang="pt-PT" sz="2800" b="1" dirty="0">
                <a:solidFill>
                  <a:schemeClr val="accent1"/>
                </a:solidFill>
              </a:rPr>
              <a:t>In </a:t>
            </a:r>
            <a:r>
              <a:rPr lang="pt-PT" sz="2800" b="1" dirty="0" err="1">
                <a:solidFill>
                  <a:schemeClr val="accent1"/>
                </a:solidFill>
              </a:rPr>
              <a:t>Water</a:t>
            </a:r>
            <a:endParaRPr lang="pt-PT" sz="2800" b="1" dirty="0">
              <a:solidFill>
                <a:schemeClr val="accent1"/>
              </a:solidFill>
            </a:endParaRPr>
          </a:p>
        </p:txBody>
      </p:sp>
      <p:sp>
        <p:nvSpPr>
          <p:cNvPr id="14" name="CaixaDeTexto 13">
            <a:extLst>
              <a:ext uri="{FF2B5EF4-FFF2-40B4-BE49-F238E27FC236}">
                <a16:creationId xmlns:a16="http://schemas.microsoft.com/office/drawing/2014/main" id="{B67A3148-6E94-3CDE-EF43-72F25F5645A5}"/>
              </a:ext>
            </a:extLst>
          </p:cNvPr>
          <p:cNvSpPr txBox="1"/>
          <p:nvPr/>
        </p:nvSpPr>
        <p:spPr>
          <a:xfrm>
            <a:off x="9060501" y="3072401"/>
            <a:ext cx="2007774" cy="523220"/>
          </a:xfrm>
          <a:prstGeom prst="rect">
            <a:avLst/>
          </a:prstGeom>
          <a:noFill/>
        </p:spPr>
        <p:txBody>
          <a:bodyPr wrap="square" rtlCol="0">
            <a:spAutoFit/>
          </a:bodyPr>
          <a:lstStyle/>
          <a:p>
            <a:pPr algn="ctr"/>
            <a:r>
              <a:rPr lang="pt-PT" sz="2800" b="1" dirty="0">
                <a:solidFill>
                  <a:schemeClr val="accent5">
                    <a:lumMod val="50000"/>
                  </a:schemeClr>
                </a:solidFill>
              </a:rPr>
              <a:t>In </a:t>
            </a:r>
            <a:r>
              <a:rPr lang="pt-PT" sz="2800" b="1" dirty="0" err="1">
                <a:solidFill>
                  <a:schemeClr val="accent5">
                    <a:lumMod val="50000"/>
                  </a:schemeClr>
                </a:solidFill>
              </a:rPr>
              <a:t>the</a:t>
            </a:r>
            <a:r>
              <a:rPr lang="pt-PT" sz="2800" b="1" dirty="0">
                <a:solidFill>
                  <a:schemeClr val="accent5">
                    <a:lumMod val="50000"/>
                  </a:schemeClr>
                </a:solidFill>
              </a:rPr>
              <a:t> </a:t>
            </a:r>
            <a:r>
              <a:rPr lang="pt-PT" sz="2800" b="1" dirty="0" err="1">
                <a:solidFill>
                  <a:schemeClr val="accent5">
                    <a:lumMod val="50000"/>
                  </a:schemeClr>
                </a:solidFill>
              </a:rPr>
              <a:t>Air</a:t>
            </a:r>
            <a:endParaRPr lang="pt-PT" sz="2800" b="1" dirty="0">
              <a:solidFill>
                <a:schemeClr val="accent5">
                  <a:lumMod val="50000"/>
                </a:schemeClr>
              </a:solidFill>
            </a:endParaRPr>
          </a:p>
        </p:txBody>
      </p:sp>
      <p:sp>
        <p:nvSpPr>
          <p:cNvPr id="16" name="CaixaDeTexto 15">
            <a:extLst>
              <a:ext uri="{FF2B5EF4-FFF2-40B4-BE49-F238E27FC236}">
                <a16:creationId xmlns:a16="http://schemas.microsoft.com/office/drawing/2014/main" id="{23FD480B-CB00-3439-F0F3-51315B36375E}"/>
              </a:ext>
            </a:extLst>
          </p:cNvPr>
          <p:cNvSpPr txBox="1"/>
          <p:nvPr/>
        </p:nvSpPr>
        <p:spPr>
          <a:xfrm>
            <a:off x="2860317" y="183861"/>
            <a:ext cx="6117336" cy="523220"/>
          </a:xfrm>
          <a:prstGeom prst="rect">
            <a:avLst/>
          </a:prstGeom>
          <a:noFill/>
        </p:spPr>
        <p:txBody>
          <a:bodyPr wrap="square">
            <a:spAutoFit/>
          </a:bodyPr>
          <a:lstStyle/>
          <a:p>
            <a:pPr algn="ctr"/>
            <a:r>
              <a:rPr lang="en-US" sz="2800" b="1" dirty="0"/>
              <a:t>What are MEANS OF TRANSPORT</a:t>
            </a:r>
            <a:r>
              <a:rPr lang="pt-PT" sz="2800" b="1" dirty="0"/>
              <a:t>?</a:t>
            </a:r>
            <a:endParaRPr lang="pt-PT" sz="2800" dirty="0"/>
          </a:p>
        </p:txBody>
      </p:sp>
      <p:pic>
        <p:nvPicPr>
          <p:cNvPr id="3" name="Imagem 2" descr="Foto de ângulo baixo de um avião descendo de um céu nublado">
            <a:extLst>
              <a:ext uri="{FF2B5EF4-FFF2-40B4-BE49-F238E27FC236}">
                <a16:creationId xmlns:a16="http://schemas.microsoft.com/office/drawing/2014/main" id="{9431D898-0A64-032E-8DF5-BDAEBEDBDB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0398" y="3595621"/>
            <a:ext cx="3596212" cy="2395127"/>
          </a:xfrm>
          <a:prstGeom prst="rect">
            <a:avLst/>
          </a:prstGeom>
          <a:noFill/>
          <a:ln>
            <a:noFill/>
          </a:ln>
        </p:spPr>
      </p:pic>
      <p:pic>
        <p:nvPicPr>
          <p:cNvPr id="4104" name="Picture 8" descr="Denia marina Porto em Alicante Espanha Mediterrâneo">
            <a:extLst>
              <a:ext uri="{FF2B5EF4-FFF2-40B4-BE49-F238E27FC236}">
                <a16:creationId xmlns:a16="http://schemas.microsoft.com/office/drawing/2014/main" id="{71AA9F06-1405-3D50-5BA6-1E724F1F8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098" y="3604701"/>
            <a:ext cx="3636645" cy="242249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B5EF4C89-9A14-9AB1-C1E0-CE6F7E6DC7B9}"/>
              </a:ext>
            </a:extLst>
          </p:cNvPr>
          <p:cNvSpPr txBox="1"/>
          <p:nvPr/>
        </p:nvSpPr>
        <p:spPr>
          <a:xfrm>
            <a:off x="4516887" y="1812228"/>
            <a:ext cx="3274051" cy="707886"/>
          </a:xfrm>
          <a:prstGeom prst="rect">
            <a:avLst/>
          </a:prstGeom>
          <a:noFill/>
        </p:spPr>
        <p:txBody>
          <a:bodyPr wrap="square" rtlCol="0">
            <a:spAutoFit/>
          </a:bodyPr>
          <a:lstStyle/>
          <a:p>
            <a:r>
              <a:rPr lang="pt-PT" sz="4000" b="1" dirty="0"/>
              <a:t>TRANSPORTS</a:t>
            </a:r>
          </a:p>
        </p:txBody>
      </p:sp>
      <p:cxnSp>
        <p:nvCxnSpPr>
          <p:cNvPr id="7" name="Conexão reta unidirecional 6">
            <a:extLst>
              <a:ext uri="{FF2B5EF4-FFF2-40B4-BE49-F238E27FC236}">
                <a16:creationId xmlns:a16="http://schemas.microsoft.com/office/drawing/2014/main" id="{55F6A9CC-1EE1-F765-2875-EC6F08EA3509}"/>
              </a:ext>
            </a:extLst>
          </p:cNvPr>
          <p:cNvCxnSpPr>
            <a:cxnSpLocks/>
          </p:cNvCxnSpPr>
          <p:nvPr/>
        </p:nvCxnSpPr>
        <p:spPr>
          <a:xfrm flipH="1">
            <a:off x="2578608" y="2366131"/>
            <a:ext cx="1975104" cy="615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xão reta unidirecional 8">
            <a:extLst>
              <a:ext uri="{FF2B5EF4-FFF2-40B4-BE49-F238E27FC236}">
                <a16:creationId xmlns:a16="http://schemas.microsoft.com/office/drawing/2014/main" id="{43817922-1EA8-0122-58A8-29F8255A30F4}"/>
              </a:ext>
            </a:extLst>
          </p:cNvPr>
          <p:cNvCxnSpPr/>
          <p:nvPr/>
        </p:nvCxnSpPr>
        <p:spPr>
          <a:xfrm>
            <a:off x="7754112" y="2414524"/>
            <a:ext cx="1956816" cy="5577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xão reta unidirecional 14">
            <a:extLst>
              <a:ext uri="{FF2B5EF4-FFF2-40B4-BE49-F238E27FC236}">
                <a16:creationId xmlns:a16="http://schemas.microsoft.com/office/drawing/2014/main" id="{FCE2703D-D77A-18FA-81E9-50CD94DA218F}"/>
              </a:ext>
            </a:extLst>
          </p:cNvPr>
          <p:cNvCxnSpPr>
            <a:cxnSpLocks/>
          </p:cNvCxnSpPr>
          <p:nvPr/>
        </p:nvCxnSpPr>
        <p:spPr>
          <a:xfrm>
            <a:off x="6190737" y="2414524"/>
            <a:ext cx="0" cy="6294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26" name="Picture 2" descr="Close-up de um carro amarelo na estrada">
            <a:extLst>
              <a:ext uri="{FF2B5EF4-FFF2-40B4-BE49-F238E27FC236}">
                <a16:creationId xmlns:a16="http://schemas.microsoft.com/office/drawing/2014/main" id="{EECD1995-5BB4-4218-21CD-9EF4DA706E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341" r="3811"/>
          <a:stretch/>
        </p:blipFill>
        <p:spPr bwMode="auto">
          <a:xfrm>
            <a:off x="319289" y="3622989"/>
            <a:ext cx="4064965" cy="243673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EAD305E4-5862-959B-93F1-97C21E57A617}"/>
              </a:ext>
            </a:extLst>
          </p:cNvPr>
          <p:cNvSpPr txBox="1"/>
          <p:nvPr/>
        </p:nvSpPr>
        <p:spPr>
          <a:xfrm>
            <a:off x="5847919" y="6026667"/>
            <a:ext cx="1351026" cy="276999"/>
          </a:xfrm>
          <a:prstGeom prst="rect">
            <a:avLst/>
          </a:prstGeom>
          <a:noFill/>
        </p:spPr>
        <p:txBody>
          <a:bodyPr wrap="square">
            <a:spAutoFit/>
          </a:bodyPr>
          <a:lstStyle/>
          <a:p>
            <a:pPr algn="ctr"/>
            <a:r>
              <a:rPr lang="pt-PT" sz="1200" dirty="0"/>
              <a:t>(imagens </a:t>
            </a:r>
            <a:r>
              <a:rPr lang="pt-PT" sz="1200" dirty="0" err="1"/>
              <a:t>freepik</a:t>
            </a:r>
            <a:r>
              <a:rPr lang="pt-PT" sz="1200" dirty="0"/>
              <a:t>)</a:t>
            </a:r>
          </a:p>
        </p:txBody>
      </p:sp>
    </p:spTree>
    <p:extLst>
      <p:ext uri="{BB962C8B-B14F-4D97-AF65-F5344CB8AC3E}">
        <p14:creationId xmlns:p14="http://schemas.microsoft.com/office/powerpoint/2010/main" val="302908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500B0-F5BD-23D0-9FD5-1E94CAD63FFF}"/>
              </a:ext>
            </a:extLst>
          </p:cNvPr>
          <p:cNvSpPr>
            <a:spLocks noGrp="1"/>
          </p:cNvSpPr>
          <p:nvPr>
            <p:ph idx="1"/>
          </p:nvPr>
        </p:nvSpPr>
        <p:spPr>
          <a:xfrm>
            <a:off x="970948" y="337449"/>
            <a:ext cx="11320272" cy="5808796"/>
          </a:xfrm>
        </p:spPr>
        <p:txBody>
          <a:bodyPr>
            <a:normAutofit lnSpcReduction="10000"/>
          </a:bodyPr>
          <a:lstStyle/>
          <a:p>
            <a:pPr marL="0" indent="0" algn="just">
              <a:buNone/>
            </a:pP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The</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means</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of</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transport</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can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be</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divided</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in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different</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pt-PT" sz="3200" b="1" kern="100" dirty="0" err="1">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groups</a:t>
            </a:r>
            <a:r>
              <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a:t>
            </a:r>
            <a:endParaRPr lang="pt-PT" sz="32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2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2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286000" lvl="5" indent="0" algn="just">
              <a:buNone/>
            </a:pPr>
            <a:r>
              <a:rPr lang="pt-PT" sz="28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ROAD</a:t>
            </a:r>
            <a:endParaRPr lang="pt-PT" sz="28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286000" lvl="5" indent="0">
              <a:buNone/>
            </a:pPr>
            <a:r>
              <a:rPr lang="pt-PT" sz="28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RAILROAD</a:t>
            </a:r>
          </a:p>
          <a:p>
            <a:pPr marL="0" indent="0" algn="just">
              <a:buNone/>
            </a:pPr>
            <a:endPar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PT" sz="3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pt-PT" sz="3600" dirty="0"/>
          </a:p>
        </p:txBody>
      </p:sp>
      <p:sp>
        <p:nvSpPr>
          <p:cNvPr id="6" name="CaixaDeTexto 5">
            <a:extLst>
              <a:ext uri="{FF2B5EF4-FFF2-40B4-BE49-F238E27FC236}">
                <a16:creationId xmlns:a16="http://schemas.microsoft.com/office/drawing/2014/main" id="{661AC093-8DCD-C4BE-69A3-B520EDC65DA8}"/>
              </a:ext>
            </a:extLst>
          </p:cNvPr>
          <p:cNvSpPr txBox="1"/>
          <p:nvPr/>
        </p:nvSpPr>
        <p:spPr>
          <a:xfrm>
            <a:off x="-79395" y="2949460"/>
            <a:ext cx="3401568" cy="584775"/>
          </a:xfrm>
          <a:prstGeom prst="rect">
            <a:avLst/>
          </a:prstGeom>
          <a:noFill/>
        </p:spPr>
        <p:txBody>
          <a:bodyPr wrap="square" rtlCol="0">
            <a:spAutoFit/>
          </a:bodyPr>
          <a:lstStyle/>
          <a:p>
            <a:pPr algn="ctr"/>
            <a:r>
              <a:rPr lang="pt-PT" sz="3200" b="1" dirty="0">
                <a:solidFill>
                  <a:schemeClr val="accent6">
                    <a:lumMod val="75000"/>
                  </a:schemeClr>
                </a:solidFill>
              </a:rPr>
              <a:t>In LAND</a:t>
            </a:r>
          </a:p>
        </p:txBody>
      </p:sp>
      <p:sp>
        <p:nvSpPr>
          <p:cNvPr id="12" name="CaixaDeTexto 11">
            <a:extLst>
              <a:ext uri="{FF2B5EF4-FFF2-40B4-BE49-F238E27FC236}">
                <a16:creationId xmlns:a16="http://schemas.microsoft.com/office/drawing/2014/main" id="{7EE8A321-4C7F-AE56-AFE2-866E0049E69B}"/>
              </a:ext>
            </a:extLst>
          </p:cNvPr>
          <p:cNvSpPr txBox="1"/>
          <p:nvPr/>
        </p:nvSpPr>
        <p:spPr>
          <a:xfrm>
            <a:off x="172065" y="3762921"/>
            <a:ext cx="2898648" cy="1384995"/>
          </a:xfrm>
          <a:prstGeom prst="rect">
            <a:avLst/>
          </a:prstGeom>
          <a:noFill/>
          <a:ln w="57150">
            <a:solidFill>
              <a:schemeClr val="accent6">
                <a:lumMod val="50000"/>
              </a:schemeClr>
            </a:solidFill>
          </a:ln>
        </p:spPr>
        <p:txBody>
          <a:bodyPr wrap="square" rtlCol="0">
            <a:spAutoFit/>
          </a:bodyPr>
          <a:lstStyle/>
          <a:p>
            <a:pPr algn="ctr"/>
            <a:r>
              <a:rPr lang="en-US" sz="2800" b="1" dirty="0"/>
              <a:t>They travel on land, on roads or on rails.</a:t>
            </a:r>
            <a:endParaRPr lang="pt-PT" sz="2800" b="1" dirty="0"/>
          </a:p>
        </p:txBody>
      </p:sp>
      <p:pic>
        <p:nvPicPr>
          <p:cNvPr id="4" name="Imagem 3">
            <a:extLst>
              <a:ext uri="{FF2B5EF4-FFF2-40B4-BE49-F238E27FC236}">
                <a16:creationId xmlns:a16="http://schemas.microsoft.com/office/drawing/2014/main" id="{328D3561-B954-5B47-9D9E-3EB693E3CD9E}"/>
              </a:ext>
            </a:extLst>
          </p:cNvPr>
          <p:cNvPicPr>
            <a:picLocks noChangeAspect="1"/>
          </p:cNvPicPr>
          <p:nvPr/>
        </p:nvPicPr>
        <p:blipFill rotWithShape="1">
          <a:blip r:embed="rId2">
            <a:extLst>
              <a:ext uri="{28A0092B-C50C-407E-A947-70E740481C1C}">
                <a14:useLocalDpi xmlns:a14="http://schemas.microsoft.com/office/drawing/2010/main" val="0"/>
              </a:ext>
            </a:extLst>
          </a:blip>
          <a:srcRect l="-1" r="48400" b="62536"/>
          <a:stretch/>
        </p:blipFill>
        <p:spPr bwMode="auto">
          <a:xfrm>
            <a:off x="7472846" y="3603169"/>
            <a:ext cx="3690754" cy="2960996"/>
          </a:xfrm>
          <a:prstGeom prst="rect">
            <a:avLst/>
          </a:prstGeom>
          <a:noFill/>
          <a:ln>
            <a:noFill/>
          </a:ln>
          <a:effectLst/>
          <a:extLst>
            <a:ext uri="{53640926-AAD7-44D8-BBD7-CCE9431645EC}">
              <a14:shadowObscured xmlns:a14="http://schemas.microsoft.com/office/drawing/2010/main"/>
            </a:ext>
          </a:extLst>
        </p:spPr>
      </p:pic>
      <p:pic>
        <p:nvPicPr>
          <p:cNvPr id="13" name="Imagem 12">
            <a:extLst>
              <a:ext uri="{FF2B5EF4-FFF2-40B4-BE49-F238E27FC236}">
                <a16:creationId xmlns:a16="http://schemas.microsoft.com/office/drawing/2014/main" id="{2C2A2922-94F7-A99A-1B2D-2189B7E1A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2846" y="1091645"/>
            <a:ext cx="3673309" cy="2442590"/>
          </a:xfrm>
          <a:prstGeom prst="rect">
            <a:avLst/>
          </a:prstGeom>
          <a:noFill/>
          <a:ln>
            <a:noFill/>
          </a:ln>
          <a:effectLst/>
        </p:spPr>
      </p:pic>
      <p:sp>
        <p:nvSpPr>
          <p:cNvPr id="16" name="Chaveta à esquerda 15">
            <a:extLst>
              <a:ext uri="{FF2B5EF4-FFF2-40B4-BE49-F238E27FC236}">
                <a16:creationId xmlns:a16="http://schemas.microsoft.com/office/drawing/2014/main" id="{4D214E9C-FC23-3EE9-3686-C1EADCFF072D}"/>
              </a:ext>
            </a:extLst>
          </p:cNvPr>
          <p:cNvSpPr/>
          <p:nvPr/>
        </p:nvSpPr>
        <p:spPr>
          <a:xfrm>
            <a:off x="3090500" y="1292235"/>
            <a:ext cx="246858" cy="4621868"/>
          </a:xfrm>
          <a:prstGeom prst="leftBrac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2" name="CaixaDeTexto 1">
            <a:extLst>
              <a:ext uri="{FF2B5EF4-FFF2-40B4-BE49-F238E27FC236}">
                <a16:creationId xmlns:a16="http://schemas.microsoft.com/office/drawing/2014/main" id="{36493563-0F12-FCAD-903B-F1EC3F8BA48F}"/>
              </a:ext>
            </a:extLst>
          </p:cNvPr>
          <p:cNvSpPr txBox="1"/>
          <p:nvPr/>
        </p:nvSpPr>
        <p:spPr>
          <a:xfrm>
            <a:off x="4973905" y="1553222"/>
            <a:ext cx="2244189" cy="923330"/>
          </a:xfrm>
          <a:prstGeom prst="rect">
            <a:avLst/>
          </a:prstGeom>
          <a:noFill/>
        </p:spPr>
        <p:txBody>
          <a:bodyPr wrap="square" rtlCol="0">
            <a:spAutoFit/>
          </a:bodyPr>
          <a:lstStyle/>
          <a:p>
            <a:pPr algn="ctr"/>
            <a:r>
              <a:rPr lang="en-US" b="1" dirty="0"/>
              <a:t>Means of transport travelling on roads and land</a:t>
            </a:r>
            <a:r>
              <a:rPr lang="pt-PT" b="1" dirty="0"/>
              <a:t>.</a:t>
            </a:r>
          </a:p>
        </p:txBody>
      </p:sp>
      <p:sp>
        <p:nvSpPr>
          <p:cNvPr id="5" name="CaixaDeTexto 4">
            <a:extLst>
              <a:ext uri="{FF2B5EF4-FFF2-40B4-BE49-F238E27FC236}">
                <a16:creationId xmlns:a16="http://schemas.microsoft.com/office/drawing/2014/main" id="{3C6ADCAF-651B-91B5-12DD-972DA403A992}"/>
              </a:ext>
            </a:extLst>
          </p:cNvPr>
          <p:cNvSpPr txBox="1"/>
          <p:nvPr/>
        </p:nvSpPr>
        <p:spPr>
          <a:xfrm>
            <a:off x="5009534" y="5147916"/>
            <a:ext cx="2244189" cy="923330"/>
          </a:xfrm>
          <a:prstGeom prst="rect">
            <a:avLst/>
          </a:prstGeom>
          <a:noFill/>
        </p:spPr>
        <p:txBody>
          <a:bodyPr wrap="square" rtlCol="0">
            <a:spAutoFit/>
          </a:bodyPr>
          <a:lstStyle/>
          <a:p>
            <a:pPr algn="ctr"/>
            <a:r>
              <a:rPr lang="pt-PT" b="1" dirty="0" err="1"/>
              <a:t>Means</a:t>
            </a:r>
            <a:r>
              <a:rPr lang="pt-PT" b="1" dirty="0"/>
              <a:t> </a:t>
            </a:r>
            <a:r>
              <a:rPr lang="pt-PT" b="1" dirty="0" err="1"/>
              <a:t>of</a:t>
            </a:r>
            <a:r>
              <a:rPr lang="pt-PT" b="1" dirty="0"/>
              <a:t> </a:t>
            </a:r>
            <a:r>
              <a:rPr lang="pt-PT" b="1" dirty="0" err="1"/>
              <a:t>transport</a:t>
            </a:r>
            <a:r>
              <a:rPr lang="pt-PT" b="1" dirty="0"/>
              <a:t> travelling </a:t>
            </a:r>
            <a:r>
              <a:rPr lang="pt-PT" b="1" dirty="0" err="1"/>
              <a:t>on</a:t>
            </a:r>
            <a:r>
              <a:rPr lang="pt-PT" b="1" dirty="0"/>
              <a:t> </a:t>
            </a:r>
            <a:r>
              <a:rPr lang="pt-PT" b="1" dirty="0" err="1"/>
              <a:t>the</a:t>
            </a:r>
            <a:r>
              <a:rPr lang="pt-PT" b="1" dirty="0"/>
              <a:t> rails</a:t>
            </a:r>
          </a:p>
        </p:txBody>
      </p:sp>
    </p:spTree>
    <p:extLst>
      <p:ext uri="{BB962C8B-B14F-4D97-AF65-F5344CB8AC3E}">
        <p14:creationId xmlns:p14="http://schemas.microsoft.com/office/powerpoint/2010/main" val="90917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500B0-F5BD-23D0-9FD5-1E94CAD63FFF}"/>
              </a:ext>
            </a:extLst>
          </p:cNvPr>
          <p:cNvSpPr>
            <a:spLocks noGrp="1"/>
          </p:cNvSpPr>
          <p:nvPr>
            <p:ph idx="1"/>
          </p:nvPr>
        </p:nvSpPr>
        <p:spPr>
          <a:xfrm>
            <a:off x="734903" y="321070"/>
            <a:ext cx="11646073" cy="5808796"/>
          </a:xfrm>
        </p:spPr>
        <p:txBody>
          <a:bodyPr>
            <a:normAutofit/>
          </a:bodyPr>
          <a:lstStyle/>
          <a:p>
            <a:pPr marL="3657600" lvl="8" indent="0" algn="just">
              <a:buNone/>
            </a:pPr>
            <a:endParaRPr lang="pt-PT" sz="2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286000" lvl="5" indent="0" algn="just">
              <a:buNone/>
            </a:pPr>
            <a:endParaRPr lang="pt-PT" sz="2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286000" lvl="5" indent="0" algn="just">
              <a:buNone/>
            </a:pPr>
            <a:r>
              <a:rPr lang="pt-PT" sz="28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ROAD/MOTORWAY </a:t>
            </a: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657600" lvl="8" indent="0" algn="just">
              <a:buNone/>
            </a:pPr>
            <a:endParaRPr lang="pt-PT" sz="36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286000" lvl="5" indent="0">
              <a:buNone/>
            </a:pPr>
            <a:r>
              <a:rPr lang="pt-PT" sz="2800" b="1" kern="100" dirty="0">
                <a:solidFill>
                  <a:schemeClr val="accent6">
                    <a:lumMod val="50000"/>
                  </a:schemeClr>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  RAILROAD</a:t>
            </a:r>
          </a:p>
          <a:p>
            <a:pPr marL="0" indent="0" algn="just">
              <a:buNone/>
            </a:pPr>
            <a:endPar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PT" sz="3200" b="1" kern="1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PT" sz="3200" b="1"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gn="just"/>
            <a:endParaRPr lang="pt-PT" sz="3600" dirty="0"/>
          </a:p>
        </p:txBody>
      </p:sp>
      <p:pic>
        <p:nvPicPr>
          <p:cNvPr id="4" name="Imagem 3">
            <a:extLst>
              <a:ext uri="{FF2B5EF4-FFF2-40B4-BE49-F238E27FC236}">
                <a16:creationId xmlns:a16="http://schemas.microsoft.com/office/drawing/2014/main" id="{328D3561-B954-5B47-9D9E-3EB693E3CD9E}"/>
              </a:ext>
            </a:extLst>
          </p:cNvPr>
          <p:cNvPicPr>
            <a:picLocks noChangeAspect="1"/>
          </p:cNvPicPr>
          <p:nvPr/>
        </p:nvPicPr>
        <p:blipFill rotWithShape="1">
          <a:blip r:embed="rId2">
            <a:extLst>
              <a:ext uri="{28A0092B-C50C-407E-A947-70E740481C1C}">
                <a14:useLocalDpi xmlns:a14="http://schemas.microsoft.com/office/drawing/2010/main" val="0"/>
              </a:ext>
            </a:extLst>
          </a:blip>
          <a:srcRect l="-1" r="48400" b="62536"/>
          <a:stretch/>
        </p:blipFill>
        <p:spPr bwMode="auto">
          <a:xfrm>
            <a:off x="734903" y="4350744"/>
            <a:ext cx="2346625" cy="1882637"/>
          </a:xfrm>
          <a:prstGeom prst="rect">
            <a:avLst/>
          </a:prstGeom>
          <a:noFill/>
          <a:ln>
            <a:noFill/>
          </a:ln>
          <a:effectLst/>
          <a:extLst>
            <a:ext uri="{53640926-AAD7-44D8-BBD7-CCE9431645EC}">
              <a14:shadowObscured xmlns:a14="http://schemas.microsoft.com/office/drawing/2010/main"/>
            </a:ext>
          </a:extLst>
        </p:spPr>
      </p:pic>
      <p:pic>
        <p:nvPicPr>
          <p:cNvPr id="10" name="Picture 3">
            <a:extLst>
              <a:ext uri="{FF2B5EF4-FFF2-40B4-BE49-F238E27FC236}">
                <a16:creationId xmlns:a16="http://schemas.microsoft.com/office/drawing/2014/main" id="{70F9D1CF-431E-B3C9-D759-C85979C51B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77" y="957249"/>
            <a:ext cx="1171579" cy="1667911"/>
          </a:xfrm>
          <a:prstGeom prst="rect">
            <a:avLst/>
          </a:prstGeom>
          <a:noFill/>
          <a:ln>
            <a:noFill/>
          </a:ln>
        </p:spPr>
      </p:pic>
      <p:pic>
        <p:nvPicPr>
          <p:cNvPr id="11" name="Imagem 10">
            <a:extLst>
              <a:ext uri="{FF2B5EF4-FFF2-40B4-BE49-F238E27FC236}">
                <a16:creationId xmlns:a16="http://schemas.microsoft.com/office/drawing/2014/main" id="{5F227F94-83AF-6445-7F6B-FE4F5F3FF341}"/>
              </a:ext>
            </a:extLst>
          </p:cNvPr>
          <p:cNvPicPr>
            <a:picLocks noChangeAspect="1"/>
          </p:cNvPicPr>
          <p:nvPr/>
        </p:nvPicPr>
        <p:blipFill rotWithShape="1">
          <a:blip r:embed="rId2">
            <a:extLst>
              <a:ext uri="{28A0092B-C50C-407E-A947-70E740481C1C}">
                <a14:useLocalDpi xmlns:a14="http://schemas.microsoft.com/office/drawing/2010/main" val="0"/>
              </a:ext>
            </a:extLst>
          </a:blip>
          <a:srcRect l="6180" t="43838" r="47970" b="28453"/>
          <a:stretch/>
        </p:blipFill>
        <p:spPr bwMode="auto">
          <a:xfrm>
            <a:off x="5645787" y="2295511"/>
            <a:ext cx="2086510" cy="1393073"/>
          </a:xfrm>
          <a:prstGeom prst="rect">
            <a:avLst/>
          </a:prstGeom>
          <a:noFill/>
          <a:ln>
            <a:noFill/>
          </a:ln>
          <a:effectLst/>
          <a:extLst>
            <a:ext uri="{53640926-AAD7-44D8-BBD7-CCE9431645EC}">
              <a14:shadowObscured xmlns:a14="http://schemas.microsoft.com/office/drawing/2010/main"/>
            </a:ext>
          </a:extLst>
        </p:spPr>
      </p:pic>
      <p:pic>
        <p:nvPicPr>
          <p:cNvPr id="14" name="Imagem 13" descr="Casal sorridente posando juntos ao ar livre em scooters elétricos">
            <a:extLst>
              <a:ext uri="{FF2B5EF4-FFF2-40B4-BE49-F238E27FC236}">
                <a16:creationId xmlns:a16="http://schemas.microsoft.com/office/drawing/2014/main" id="{8ED96837-F251-372D-2D29-72F81A8907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49" y="1274416"/>
            <a:ext cx="1330866" cy="1662555"/>
          </a:xfrm>
          <a:prstGeom prst="rect">
            <a:avLst/>
          </a:prstGeom>
          <a:noFill/>
          <a:ln>
            <a:noFill/>
          </a:ln>
        </p:spPr>
      </p:pic>
      <p:pic>
        <p:nvPicPr>
          <p:cNvPr id="1026" name="Picture 2" descr="trator em um campo imagem gerada por IA">
            <a:extLst>
              <a:ext uri="{FF2B5EF4-FFF2-40B4-BE49-F238E27FC236}">
                <a16:creationId xmlns:a16="http://schemas.microsoft.com/office/drawing/2014/main" id="{8F2641F1-B7F7-8C4B-3BB6-2F11F8386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505" y="986111"/>
            <a:ext cx="1870620" cy="12460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regadeira de rodas a carregar o caminhão de cascalho num estaleiro de aterro">
            <a:extLst>
              <a:ext uri="{FF2B5EF4-FFF2-40B4-BE49-F238E27FC236}">
                <a16:creationId xmlns:a16="http://schemas.microsoft.com/office/drawing/2014/main" id="{B4F1FA73-81D4-A412-6C15-1694BB57866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84" t="33750" r="14519"/>
          <a:stretch/>
        </p:blipFill>
        <p:spPr bwMode="auto">
          <a:xfrm>
            <a:off x="3591225" y="2086475"/>
            <a:ext cx="2030625" cy="1252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ilhos de trem à noite">
            <a:extLst>
              <a:ext uri="{FF2B5EF4-FFF2-40B4-BE49-F238E27FC236}">
                <a16:creationId xmlns:a16="http://schemas.microsoft.com/office/drawing/2014/main" id="{A021B900-5B48-F736-BB1D-5813DC0F3C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5459" r="32457"/>
          <a:stretch/>
        </p:blipFill>
        <p:spPr bwMode="auto">
          <a:xfrm>
            <a:off x="5575915" y="4206636"/>
            <a:ext cx="2558524" cy="18355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CCB5367-802F-A451-6B90-93C0BD7A25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2722" y="4206636"/>
            <a:ext cx="2256399" cy="19139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Jovem viajante mochileiro entrando em ônibus. Ônibus local na província de Karnchanaburi, Tailândia.">
            <a:extLst>
              <a:ext uri="{FF2B5EF4-FFF2-40B4-BE49-F238E27FC236}">
                <a16:creationId xmlns:a16="http://schemas.microsoft.com/office/drawing/2014/main" id="{09CE31E9-D4FC-EAC3-831B-31440FB0AF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0216" y="2086475"/>
            <a:ext cx="1788540" cy="15056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dando em seu carro novo. Vista lateral de um jovem bonito dirigindo seu carro e sorrindo">
            <a:extLst>
              <a:ext uri="{FF2B5EF4-FFF2-40B4-BE49-F238E27FC236}">
                <a16:creationId xmlns:a16="http://schemas.microsoft.com/office/drawing/2014/main" id="{C703FBEC-5BE9-1EA8-3051-2E5DEB5587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4025" y="986111"/>
            <a:ext cx="2086277" cy="139307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061D8FE-3DC6-1AE2-0901-4EF79478D8D5}"/>
              </a:ext>
            </a:extLst>
          </p:cNvPr>
          <p:cNvSpPr txBox="1"/>
          <p:nvPr/>
        </p:nvSpPr>
        <p:spPr>
          <a:xfrm>
            <a:off x="2331720" y="168542"/>
            <a:ext cx="5980176" cy="584775"/>
          </a:xfrm>
          <a:prstGeom prst="rect">
            <a:avLst/>
          </a:prstGeom>
          <a:solidFill>
            <a:schemeClr val="accent6">
              <a:lumMod val="75000"/>
            </a:schemeClr>
          </a:solidFill>
        </p:spPr>
        <p:txBody>
          <a:bodyPr wrap="square" rtlCol="0">
            <a:spAutoFit/>
          </a:bodyPr>
          <a:lstStyle/>
          <a:p>
            <a:pPr algn="ctr"/>
            <a:r>
              <a:rPr lang="pt-PT" b="1" dirty="0">
                <a:solidFill>
                  <a:schemeClr val="bg1"/>
                </a:solidFill>
              </a:rPr>
              <a:t>MEANS OF TRANSPORT  </a:t>
            </a:r>
            <a:r>
              <a:rPr lang="pt-PT" sz="3200" dirty="0">
                <a:solidFill>
                  <a:schemeClr val="bg1"/>
                </a:solidFill>
              </a:rPr>
              <a:t>IN LAND</a:t>
            </a:r>
          </a:p>
        </p:txBody>
      </p:sp>
      <p:sp>
        <p:nvSpPr>
          <p:cNvPr id="5" name="CaixaDeTexto 4">
            <a:extLst>
              <a:ext uri="{FF2B5EF4-FFF2-40B4-BE49-F238E27FC236}">
                <a16:creationId xmlns:a16="http://schemas.microsoft.com/office/drawing/2014/main" id="{7E690931-99E0-735D-DCC5-86D2D2357F68}"/>
              </a:ext>
            </a:extLst>
          </p:cNvPr>
          <p:cNvSpPr txBox="1"/>
          <p:nvPr/>
        </p:nvSpPr>
        <p:spPr>
          <a:xfrm>
            <a:off x="10461130" y="6237122"/>
            <a:ext cx="1351026" cy="276999"/>
          </a:xfrm>
          <a:prstGeom prst="rect">
            <a:avLst/>
          </a:prstGeom>
          <a:noFill/>
        </p:spPr>
        <p:txBody>
          <a:bodyPr wrap="square">
            <a:spAutoFit/>
          </a:bodyPr>
          <a:lstStyle/>
          <a:p>
            <a:pPr algn="ctr"/>
            <a:r>
              <a:rPr lang="pt-PT" sz="1200" dirty="0"/>
              <a:t>(imagens </a:t>
            </a:r>
            <a:r>
              <a:rPr lang="pt-PT" sz="1200" dirty="0" err="1"/>
              <a:t>freepik</a:t>
            </a:r>
            <a:r>
              <a:rPr lang="pt-PT" sz="1200" dirty="0"/>
              <a:t>)</a:t>
            </a:r>
          </a:p>
        </p:txBody>
      </p:sp>
    </p:spTree>
    <p:extLst>
      <p:ext uri="{BB962C8B-B14F-4D97-AF65-F5344CB8AC3E}">
        <p14:creationId xmlns:p14="http://schemas.microsoft.com/office/powerpoint/2010/main" val="2754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Imagem de barco gerada por IA">
            <a:extLst>
              <a:ext uri="{FF2B5EF4-FFF2-40B4-BE49-F238E27FC236}">
                <a16:creationId xmlns:a16="http://schemas.microsoft.com/office/drawing/2014/main" id="{37979EB5-84C9-1CAB-0858-B842DFDF85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5992" y="1587585"/>
            <a:ext cx="1428817" cy="2145403"/>
          </a:xfrm>
          <a:prstGeom prst="rect">
            <a:avLst/>
          </a:prstGeom>
          <a:noFill/>
          <a:ln>
            <a:noFill/>
          </a:ln>
        </p:spPr>
      </p:pic>
      <p:pic>
        <p:nvPicPr>
          <p:cNvPr id="13" name="Imagem 12" descr="Vista aérea de navio cargueiro de contêineres no mar.">
            <a:extLst>
              <a:ext uri="{FF2B5EF4-FFF2-40B4-BE49-F238E27FC236}">
                <a16:creationId xmlns:a16="http://schemas.microsoft.com/office/drawing/2014/main" id="{D9C027DD-F5F5-1EA7-8677-05516428A05B}"/>
              </a:ext>
            </a:extLst>
          </p:cNvPr>
          <p:cNvPicPr>
            <a:picLocks noChangeAspect="1"/>
          </p:cNvPicPr>
          <p:nvPr/>
        </p:nvPicPr>
        <p:blipFill rotWithShape="1">
          <a:blip r:embed="rId3">
            <a:extLst>
              <a:ext uri="{28A0092B-C50C-407E-A947-70E740481C1C}">
                <a14:useLocalDpi xmlns:a14="http://schemas.microsoft.com/office/drawing/2010/main" val="0"/>
              </a:ext>
            </a:extLst>
          </a:blip>
          <a:srcRect l="26756"/>
          <a:stretch/>
        </p:blipFill>
        <p:spPr bwMode="auto">
          <a:xfrm>
            <a:off x="6165406" y="3869243"/>
            <a:ext cx="2015830" cy="1833188"/>
          </a:xfrm>
          <a:prstGeom prst="rect">
            <a:avLst/>
          </a:prstGeom>
          <a:noFill/>
          <a:ln>
            <a:noFill/>
          </a:ln>
        </p:spPr>
      </p:pic>
      <p:pic>
        <p:nvPicPr>
          <p:cNvPr id="14" name="Imagem 13" descr="Navio atracado no porto de Mônaco">
            <a:extLst>
              <a:ext uri="{FF2B5EF4-FFF2-40B4-BE49-F238E27FC236}">
                <a16:creationId xmlns:a16="http://schemas.microsoft.com/office/drawing/2014/main" id="{DCAB615C-BBCE-96B5-5BC9-34408EAA27C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1592" y="4213924"/>
            <a:ext cx="2714728" cy="1808494"/>
          </a:xfrm>
          <a:prstGeom prst="rect">
            <a:avLst/>
          </a:prstGeom>
          <a:noFill/>
          <a:ln>
            <a:noFill/>
          </a:ln>
        </p:spPr>
      </p:pic>
      <p:pic>
        <p:nvPicPr>
          <p:cNvPr id="3078" name="Picture 6">
            <a:extLst>
              <a:ext uri="{FF2B5EF4-FFF2-40B4-BE49-F238E27FC236}">
                <a16:creationId xmlns:a16="http://schemas.microsoft.com/office/drawing/2014/main" id="{0EE0F12C-3202-3F28-B547-E81C79BE91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894" t="24032"/>
          <a:stretch/>
        </p:blipFill>
        <p:spPr bwMode="auto">
          <a:xfrm>
            <a:off x="1357009" y="1580780"/>
            <a:ext cx="2348863" cy="1629818"/>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a:extLst>
              <a:ext uri="{FF2B5EF4-FFF2-40B4-BE49-F238E27FC236}">
                <a16:creationId xmlns:a16="http://schemas.microsoft.com/office/drawing/2014/main" id="{C364EDD7-399C-E371-AB51-E82E9B76CB78}"/>
              </a:ext>
            </a:extLst>
          </p:cNvPr>
          <p:cNvSpPr txBox="1"/>
          <p:nvPr/>
        </p:nvSpPr>
        <p:spPr>
          <a:xfrm>
            <a:off x="6202324" y="299486"/>
            <a:ext cx="3772780" cy="532903"/>
          </a:xfrm>
          <a:prstGeom prst="rect">
            <a:avLst/>
          </a:prstGeom>
          <a:noFill/>
          <a:ln w="57150">
            <a:solidFill>
              <a:schemeClr val="accent5">
                <a:lumMod val="75000"/>
              </a:schemeClr>
            </a:solidFill>
          </a:ln>
        </p:spPr>
        <p:txBody>
          <a:bodyPr wrap="square" rtlCol="0">
            <a:spAutoFit/>
          </a:bodyPr>
          <a:lstStyle/>
          <a:p>
            <a:pPr algn="ctr">
              <a:lnSpc>
                <a:spcPct val="107000"/>
              </a:lnSpc>
              <a:spcAft>
                <a:spcPts val="800"/>
              </a:spcAft>
            </a:pPr>
            <a:r>
              <a:rPr lang="en-US" sz="2800" b="1" kern="100">
                <a:effectLst/>
                <a:latin typeface="Calibri" panose="020F0502020204030204" pitchFamily="34" charset="0"/>
                <a:ea typeface="Calibri" panose="020F0502020204030204" pitchFamily="34" charset="0"/>
                <a:cs typeface="Times New Roman" panose="02020603050405020304" pitchFamily="18" charset="0"/>
              </a:rPr>
              <a:t>They move in the water:</a:t>
            </a:r>
            <a:endParaRPr lang="pt-PT"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ixaDeTexto 20">
            <a:extLst>
              <a:ext uri="{FF2B5EF4-FFF2-40B4-BE49-F238E27FC236}">
                <a16:creationId xmlns:a16="http://schemas.microsoft.com/office/drawing/2014/main" id="{FF13E3A1-F16E-8435-3002-CDBE3AA3D1F8}"/>
              </a:ext>
            </a:extLst>
          </p:cNvPr>
          <p:cNvSpPr txBox="1"/>
          <p:nvPr/>
        </p:nvSpPr>
        <p:spPr>
          <a:xfrm>
            <a:off x="9032382" y="6022418"/>
            <a:ext cx="2929688" cy="584775"/>
          </a:xfrm>
          <a:prstGeom prst="rect">
            <a:avLst/>
          </a:prstGeom>
          <a:noFill/>
        </p:spPr>
        <p:txBody>
          <a:bodyPr wrap="square" rtlCol="0">
            <a:spAutoFit/>
          </a:bodyPr>
          <a:lstStyle/>
          <a:p>
            <a:r>
              <a:rPr lang="pt-PT" sz="1600" b="1" dirty="0" err="1"/>
              <a:t>Cruise</a:t>
            </a:r>
            <a:r>
              <a:rPr lang="pt-PT" sz="1600" b="1" dirty="0"/>
              <a:t> </a:t>
            </a:r>
            <a:r>
              <a:rPr lang="pt-PT" sz="1600" b="1" dirty="0" err="1"/>
              <a:t>ship</a:t>
            </a:r>
            <a:r>
              <a:rPr lang="pt-PT" sz="1600" b="1" dirty="0"/>
              <a:t> - </a:t>
            </a:r>
            <a:r>
              <a:rPr lang="pt-PT" sz="1600" b="1" dirty="0" err="1"/>
              <a:t>Transporting</a:t>
            </a:r>
            <a:r>
              <a:rPr lang="pt-PT" sz="1600" b="1" dirty="0"/>
              <a:t> </a:t>
            </a:r>
            <a:r>
              <a:rPr lang="pt-PT" sz="1600" b="1" dirty="0" err="1"/>
              <a:t>people</a:t>
            </a:r>
            <a:endParaRPr lang="pt-PT" sz="1600" b="1" dirty="0"/>
          </a:p>
        </p:txBody>
      </p:sp>
      <p:sp>
        <p:nvSpPr>
          <p:cNvPr id="24" name="CaixaDeTexto 23">
            <a:extLst>
              <a:ext uri="{FF2B5EF4-FFF2-40B4-BE49-F238E27FC236}">
                <a16:creationId xmlns:a16="http://schemas.microsoft.com/office/drawing/2014/main" id="{F1280F6C-D253-2EE4-3F20-63132CDF06CB}"/>
              </a:ext>
            </a:extLst>
          </p:cNvPr>
          <p:cNvSpPr txBox="1"/>
          <p:nvPr/>
        </p:nvSpPr>
        <p:spPr>
          <a:xfrm>
            <a:off x="8246738" y="3669374"/>
            <a:ext cx="1428817" cy="338554"/>
          </a:xfrm>
          <a:prstGeom prst="rect">
            <a:avLst/>
          </a:prstGeom>
          <a:noFill/>
        </p:spPr>
        <p:txBody>
          <a:bodyPr wrap="square" rtlCol="0">
            <a:spAutoFit/>
          </a:bodyPr>
          <a:lstStyle/>
          <a:p>
            <a:pPr algn="ctr"/>
            <a:r>
              <a:rPr lang="pt-PT" sz="1600" b="1" dirty="0" err="1"/>
              <a:t>Fishing</a:t>
            </a:r>
            <a:r>
              <a:rPr lang="pt-PT" sz="1600" b="1" dirty="0"/>
              <a:t> </a:t>
            </a:r>
            <a:r>
              <a:rPr lang="pt-PT" sz="1600" b="1" dirty="0" err="1"/>
              <a:t>Boat</a:t>
            </a:r>
            <a:endParaRPr lang="pt-PT" sz="1600" b="1" dirty="0"/>
          </a:p>
        </p:txBody>
      </p:sp>
      <p:sp>
        <p:nvSpPr>
          <p:cNvPr id="25" name="CaixaDeTexto 24">
            <a:extLst>
              <a:ext uri="{FF2B5EF4-FFF2-40B4-BE49-F238E27FC236}">
                <a16:creationId xmlns:a16="http://schemas.microsoft.com/office/drawing/2014/main" id="{710EF33D-35FA-DDBE-34CD-76AB51927E64}"/>
              </a:ext>
            </a:extLst>
          </p:cNvPr>
          <p:cNvSpPr txBox="1"/>
          <p:nvPr/>
        </p:nvSpPr>
        <p:spPr>
          <a:xfrm>
            <a:off x="9962461" y="3189197"/>
            <a:ext cx="1980355" cy="584775"/>
          </a:xfrm>
          <a:prstGeom prst="rect">
            <a:avLst/>
          </a:prstGeom>
          <a:noFill/>
        </p:spPr>
        <p:txBody>
          <a:bodyPr wrap="square" rtlCol="0">
            <a:spAutoFit/>
          </a:bodyPr>
          <a:lstStyle/>
          <a:p>
            <a:pPr algn="ctr"/>
            <a:r>
              <a:rPr lang="pt-PT" sz="1600" b="1" dirty="0"/>
              <a:t>Ferry </a:t>
            </a:r>
            <a:r>
              <a:rPr lang="pt-PT" sz="1600" b="1" dirty="0" err="1"/>
              <a:t>boat</a:t>
            </a:r>
            <a:endParaRPr lang="pt-PT" sz="1600" b="1" dirty="0"/>
          </a:p>
          <a:p>
            <a:pPr algn="ctr"/>
            <a:r>
              <a:rPr lang="pt-PT" sz="1600" b="1" dirty="0"/>
              <a:t>(</a:t>
            </a:r>
            <a:r>
              <a:rPr lang="pt-PT" sz="1600" b="1" dirty="0" err="1"/>
              <a:t>Transporting</a:t>
            </a:r>
            <a:r>
              <a:rPr lang="pt-PT" sz="1600" b="1" dirty="0"/>
              <a:t> </a:t>
            </a:r>
            <a:r>
              <a:rPr lang="pt-PT" sz="1600" b="1" dirty="0" err="1"/>
              <a:t>cars</a:t>
            </a:r>
            <a:r>
              <a:rPr lang="pt-PT" sz="1600" b="1" dirty="0"/>
              <a:t>)</a:t>
            </a:r>
          </a:p>
        </p:txBody>
      </p:sp>
      <p:pic>
        <p:nvPicPr>
          <p:cNvPr id="3080" name="Picture 8" descr="Estreito de Messina">
            <a:extLst>
              <a:ext uri="{FF2B5EF4-FFF2-40B4-BE49-F238E27FC236}">
                <a16:creationId xmlns:a16="http://schemas.microsoft.com/office/drawing/2014/main" id="{F112317B-34C1-9B42-F9E4-A77D413FD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0566" y="1774417"/>
            <a:ext cx="2161504" cy="14398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Igenerated Explorando o Reino Submarino Arquivo Vetorial Submarino Intrincado com Alto Detalhe">
            <a:extLst>
              <a:ext uri="{FF2B5EF4-FFF2-40B4-BE49-F238E27FC236}">
                <a16:creationId xmlns:a16="http://schemas.microsoft.com/office/drawing/2014/main" id="{DDB323A2-BAB5-7712-33A1-87F5231EE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5406" y="1577172"/>
            <a:ext cx="1832935" cy="1832935"/>
          </a:xfrm>
          <a:prstGeom prst="rect">
            <a:avLst/>
          </a:prstGeom>
          <a:noFill/>
          <a:extLst>
            <a:ext uri="{909E8E84-426E-40DD-AFC4-6F175D3DCCD1}">
              <a14:hiddenFill xmlns:a14="http://schemas.microsoft.com/office/drawing/2010/main">
                <a:solidFill>
                  <a:srgbClr val="FFFFFF"/>
                </a:solidFill>
              </a14:hiddenFill>
            </a:ext>
          </a:extLst>
        </p:spPr>
      </p:pic>
      <p:sp>
        <p:nvSpPr>
          <p:cNvPr id="26" name="CaixaDeTexto 25">
            <a:extLst>
              <a:ext uri="{FF2B5EF4-FFF2-40B4-BE49-F238E27FC236}">
                <a16:creationId xmlns:a16="http://schemas.microsoft.com/office/drawing/2014/main" id="{AA862CA5-0EFE-C72E-63D2-27FAF52A74B9}"/>
              </a:ext>
            </a:extLst>
          </p:cNvPr>
          <p:cNvSpPr txBox="1"/>
          <p:nvPr/>
        </p:nvSpPr>
        <p:spPr>
          <a:xfrm>
            <a:off x="6202324" y="3445874"/>
            <a:ext cx="1701470" cy="338554"/>
          </a:xfrm>
          <a:prstGeom prst="rect">
            <a:avLst/>
          </a:prstGeom>
          <a:noFill/>
        </p:spPr>
        <p:txBody>
          <a:bodyPr wrap="square" rtlCol="0">
            <a:spAutoFit/>
          </a:bodyPr>
          <a:lstStyle/>
          <a:p>
            <a:pPr algn="ctr"/>
            <a:r>
              <a:rPr lang="pt-PT" sz="1600" b="1" dirty="0" err="1"/>
              <a:t>Submarine</a:t>
            </a:r>
            <a:endParaRPr lang="pt-PT" sz="1600" b="1" dirty="0"/>
          </a:p>
        </p:txBody>
      </p:sp>
      <p:sp>
        <p:nvSpPr>
          <p:cNvPr id="30" name="CaixaDeTexto 29">
            <a:extLst>
              <a:ext uri="{FF2B5EF4-FFF2-40B4-BE49-F238E27FC236}">
                <a16:creationId xmlns:a16="http://schemas.microsoft.com/office/drawing/2014/main" id="{65EB84A0-0100-E868-8B2D-EA1F9C521D31}"/>
              </a:ext>
            </a:extLst>
          </p:cNvPr>
          <p:cNvSpPr txBox="1"/>
          <p:nvPr/>
        </p:nvSpPr>
        <p:spPr>
          <a:xfrm>
            <a:off x="316780" y="321686"/>
            <a:ext cx="5503364" cy="584775"/>
          </a:xfrm>
          <a:prstGeom prst="rect">
            <a:avLst/>
          </a:prstGeom>
          <a:solidFill>
            <a:schemeClr val="accent1">
              <a:lumMod val="75000"/>
            </a:schemeClr>
          </a:solidFill>
        </p:spPr>
        <p:txBody>
          <a:bodyPr wrap="square" rtlCol="0">
            <a:spAutoFit/>
          </a:bodyPr>
          <a:lstStyle/>
          <a:p>
            <a:pPr algn="ctr"/>
            <a:r>
              <a:rPr lang="pt-PT" b="1" dirty="0">
                <a:solidFill>
                  <a:schemeClr val="bg1"/>
                </a:solidFill>
              </a:rPr>
              <a:t>MEANS OF TRANSPORT </a:t>
            </a:r>
            <a:r>
              <a:rPr lang="pt-PT" sz="3200" b="1" dirty="0">
                <a:solidFill>
                  <a:schemeClr val="bg1"/>
                </a:solidFill>
              </a:rPr>
              <a:t>IN WATER</a:t>
            </a:r>
            <a:r>
              <a:rPr lang="pt-PT" sz="3200" dirty="0">
                <a:solidFill>
                  <a:schemeClr val="bg1"/>
                </a:solidFill>
              </a:rPr>
              <a:t>:</a:t>
            </a:r>
          </a:p>
        </p:txBody>
      </p:sp>
      <p:sp>
        <p:nvSpPr>
          <p:cNvPr id="31" name="CaixaDeTexto 30">
            <a:extLst>
              <a:ext uri="{FF2B5EF4-FFF2-40B4-BE49-F238E27FC236}">
                <a16:creationId xmlns:a16="http://schemas.microsoft.com/office/drawing/2014/main" id="{973E6CB9-C64B-FA9D-2E38-E1E507DBB5D5}"/>
              </a:ext>
            </a:extLst>
          </p:cNvPr>
          <p:cNvSpPr txBox="1"/>
          <p:nvPr/>
        </p:nvSpPr>
        <p:spPr>
          <a:xfrm>
            <a:off x="6165406" y="1115507"/>
            <a:ext cx="5034630" cy="461665"/>
          </a:xfrm>
          <a:prstGeom prst="rect">
            <a:avLst/>
          </a:prstGeom>
          <a:solidFill>
            <a:schemeClr val="bg1"/>
          </a:solidFill>
          <a:ln>
            <a:noFill/>
          </a:ln>
        </p:spPr>
        <p:txBody>
          <a:bodyPr wrap="square" rtlCol="0">
            <a:spAutoFit/>
          </a:bodyPr>
          <a:lstStyle/>
          <a:p>
            <a:pPr algn="ctr"/>
            <a:r>
              <a:rPr lang="pt-PT" sz="2400" b="1" dirty="0"/>
              <a:t>Marine - </a:t>
            </a:r>
            <a:r>
              <a:rPr lang="pt-PT" sz="2400" b="1" dirty="0" err="1"/>
              <a:t>seas</a:t>
            </a:r>
            <a:r>
              <a:rPr lang="pt-PT" sz="2400" b="1" dirty="0"/>
              <a:t> </a:t>
            </a:r>
            <a:r>
              <a:rPr lang="pt-PT" sz="2400" b="1" dirty="0" err="1"/>
              <a:t>and</a:t>
            </a:r>
            <a:r>
              <a:rPr lang="pt-PT" sz="2400" b="1" dirty="0"/>
              <a:t> </a:t>
            </a:r>
            <a:r>
              <a:rPr lang="pt-PT" sz="2400" b="1" dirty="0" err="1"/>
              <a:t>oceans</a:t>
            </a:r>
            <a:endParaRPr lang="pt-PT" sz="2400" b="1" dirty="0"/>
          </a:p>
        </p:txBody>
      </p:sp>
      <p:sp>
        <p:nvSpPr>
          <p:cNvPr id="32" name="CaixaDeTexto 31">
            <a:extLst>
              <a:ext uri="{FF2B5EF4-FFF2-40B4-BE49-F238E27FC236}">
                <a16:creationId xmlns:a16="http://schemas.microsoft.com/office/drawing/2014/main" id="{0621168D-5832-0290-3DF4-61F02B669963}"/>
              </a:ext>
            </a:extLst>
          </p:cNvPr>
          <p:cNvSpPr txBox="1"/>
          <p:nvPr/>
        </p:nvSpPr>
        <p:spPr>
          <a:xfrm>
            <a:off x="818000" y="1101883"/>
            <a:ext cx="3731681" cy="461665"/>
          </a:xfrm>
          <a:prstGeom prst="rect">
            <a:avLst/>
          </a:prstGeom>
          <a:solidFill>
            <a:schemeClr val="bg1"/>
          </a:solidFill>
          <a:ln>
            <a:noFill/>
          </a:ln>
        </p:spPr>
        <p:txBody>
          <a:bodyPr wrap="square" rtlCol="0">
            <a:spAutoFit/>
          </a:bodyPr>
          <a:lstStyle/>
          <a:p>
            <a:pPr algn="ctr"/>
            <a:r>
              <a:rPr lang="pt-PT" sz="2400" b="1" dirty="0" err="1"/>
              <a:t>Inland</a:t>
            </a:r>
            <a:r>
              <a:rPr lang="pt-PT" sz="2400" b="1" dirty="0"/>
              <a:t> - </a:t>
            </a:r>
            <a:r>
              <a:rPr lang="pt-PT" sz="2400" b="1" dirty="0" err="1"/>
              <a:t>Rivers</a:t>
            </a:r>
            <a:r>
              <a:rPr lang="pt-PT" sz="2400" b="1" dirty="0"/>
              <a:t> </a:t>
            </a:r>
            <a:r>
              <a:rPr lang="pt-PT" sz="2400" b="1" dirty="0" err="1"/>
              <a:t>and</a:t>
            </a:r>
            <a:r>
              <a:rPr lang="pt-PT" sz="2400" b="1" dirty="0"/>
              <a:t> </a:t>
            </a:r>
            <a:r>
              <a:rPr lang="pt-PT" sz="2400" b="1" dirty="0" err="1"/>
              <a:t>lakes</a:t>
            </a:r>
            <a:endParaRPr lang="pt-PT" sz="2400" b="1" dirty="0"/>
          </a:p>
        </p:txBody>
      </p:sp>
      <p:sp>
        <p:nvSpPr>
          <p:cNvPr id="33" name="CaixaDeTexto 32">
            <a:extLst>
              <a:ext uri="{FF2B5EF4-FFF2-40B4-BE49-F238E27FC236}">
                <a16:creationId xmlns:a16="http://schemas.microsoft.com/office/drawing/2014/main" id="{B83A25A1-5FAC-BC83-6378-E61B1AD0BF7F}"/>
              </a:ext>
            </a:extLst>
          </p:cNvPr>
          <p:cNvSpPr txBox="1"/>
          <p:nvPr/>
        </p:nvSpPr>
        <p:spPr>
          <a:xfrm>
            <a:off x="6096000" y="5637641"/>
            <a:ext cx="2307127" cy="584775"/>
          </a:xfrm>
          <a:prstGeom prst="rect">
            <a:avLst/>
          </a:prstGeom>
          <a:noFill/>
        </p:spPr>
        <p:txBody>
          <a:bodyPr wrap="square" rtlCol="0">
            <a:spAutoFit/>
          </a:bodyPr>
          <a:lstStyle/>
          <a:p>
            <a:pPr algn="ctr"/>
            <a:r>
              <a:rPr lang="pt-PT" sz="1600" b="1" dirty="0"/>
              <a:t> </a:t>
            </a:r>
            <a:r>
              <a:rPr lang="pt-PT" sz="1600" b="1" dirty="0" err="1"/>
              <a:t>Freighter</a:t>
            </a:r>
            <a:r>
              <a:rPr lang="pt-PT" sz="1600" b="1" dirty="0"/>
              <a:t> </a:t>
            </a:r>
            <a:r>
              <a:rPr lang="pt-PT" sz="1600" b="1" dirty="0" err="1"/>
              <a:t>boat</a:t>
            </a:r>
            <a:r>
              <a:rPr lang="pt-PT" sz="1600" b="1" dirty="0"/>
              <a:t> - </a:t>
            </a:r>
          </a:p>
          <a:p>
            <a:pPr algn="ctr"/>
            <a:r>
              <a:rPr lang="pt-PT" sz="1600" b="1" dirty="0" err="1"/>
              <a:t>Transporting</a:t>
            </a:r>
            <a:r>
              <a:rPr lang="pt-PT" sz="1600" b="1" dirty="0"/>
              <a:t> </a:t>
            </a:r>
            <a:r>
              <a:rPr lang="pt-PT" sz="1600" b="1" dirty="0" err="1"/>
              <a:t>goods</a:t>
            </a:r>
            <a:endParaRPr lang="pt-PT" sz="1600" b="1" dirty="0"/>
          </a:p>
        </p:txBody>
      </p:sp>
      <p:pic>
        <p:nvPicPr>
          <p:cNvPr id="3086" name="Picture 14" descr="Jovens coletam lixo no rio, conceito do Dia Nacional da Juventude e Dia Mundial do Meio Ambiente.">
            <a:extLst>
              <a:ext uri="{FF2B5EF4-FFF2-40B4-BE49-F238E27FC236}">
                <a16:creationId xmlns:a16="http://schemas.microsoft.com/office/drawing/2014/main" id="{2AD84FE8-E2F9-B6D9-C08B-8DBEE7A37C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3758" y="4120879"/>
            <a:ext cx="2653931" cy="176787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Barco a remo azul ancorado em águas tranquilas">
            <a:extLst>
              <a:ext uri="{FF2B5EF4-FFF2-40B4-BE49-F238E27FC236}">
                <a16:creationId xmlns:a16="http://schemas.microsoft.com/office/drawing/2014/main" id="{3ABA6810-EC61-98CF-C06A-9F544A39E0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236" y="4095955"/>
            <a:ext cx="2387332" cy="1784778"/>
          </a:xfrm>
          <a:prstGeom prst="rect">
            <a:avLst/>
          </a:prstGeom>
          <a:noFill/>
          <a:extLst>
            <a:ext uri="{909E8E84-426E-40DD-AFC4-6F175D3DCCD1}">
              <a14:hiddenFill xmlns:a14="http://schemas.microsoft.com/office/drawing/2010/main">
                <a:solidFill>
                  <a:srgbClr val="FFFFFF"/>
                </a:solidFill>
              </a14:hiddenFill>
            </a:ext>
          </a:extLst>
        </p:spPr>
      </p:pic>
      <p:sp>
        <p:nvSpPr>
          <p:cNvPr id="35" name="CaixaDeTexto 34">
            <a:extLst>
              <a:ext uri="{FF2B5EF4-FFF2-40B4-BE49-F238E27FC236}">
                <a16:creationId xmlns:a16="http://schemas.microsoft.com/office/drawing/2014/main" id="{678DABE4-0333-3C59-1E4D-DD004B6E8CF8}"/>
              </a:ext>
            </a:extLst>
          </p:cNvPr>
          <p:cNvSpPr txBox="1"/>
          <p:nvPr/>
        </p:nvSpPr>
        <p:spPr>
          <a:xfrm>
            <a:off x="1357009" y="3615151"/>
            <a:ext cx="2348864" cy="338554"/>
          </a:xfrm>
          <a:prstGeom prst="rect">
            <a:avLst/>
          </a:prstGeom>
          <a:noFill/>
        </p:spPr>
        <p:txBody>
          <a:bodyPr wrap="square" rtlCol="0">
            <a:spAutoFit/>
          </a:bodyPr>
          <a:lstStyle/>
          <a:p>
            <a:pPr algn="ctr"/>
            <a:r>
              <a:rPr lang="pt-PT" sz="1600" b="1" dirty="0"/>
              <a:t> </a:t>
            </a:r>
          </a:p>
        </p:txBody>
      </p:sp>
      <p:sp>
        <p:nvSpPr>
          <p:cNvPr id="36" name="CaixaDeTexto 35">
            <a:extLst>
              <a:ext uri="{FF2B5EF4-FFF2-40B4-BE49-F238E27FC236}">
                <a16:creationId xmlns:a16="http://schemas.microsoft.com/office/drawing/2014/main" id="{6CE55E39-E76F-9393-32F1-126447A21A77}"/>
              </a:ext>
            </a:extLst>
          </p:cNvPr>
          <p:cNvSpPr txBox="1"/>
          <p:nvPr/>
        </p:nvSpPr>
        <p:spPr>
          <a:xfrm>
            <a:off x="1412991" y="3667339"/>
            <a:ext cx="2348864" cy="338554"/>
          </a:xfrm>
          <a:prstGeom prst="rect">
            <a:avLst/>
          </a:prstGeom>
          <a:noFill/>
        </p:spPr>
        <p:txBody>
          <a:bodyPr wrap="square" rtlCol="0">
            <a:spAutoFit/>
          </a:bodyPr>
          <a:lstStyle/>
          <a:p>
            <a:pPr algn="ctr"/>
            <a:r>
              <a:rPr lang="pt-PT" sz="1600" b="1" dirty="0"/>
              <a:t> </a:t>
            </a:r>
          </a:p>
        </p:txBody>
      </p:sp>
      <p:sp>
        <p:nvSpPr>
          <p:cNvPr id="37" name="CaixaDeTexto 36">
            <a:extLst>
              <a:ext uri="{FF2B5EF4-FFF2-40B4-BE49-F238E27FC236}">
                <a16:creationId xmlns:a16="http://schemas.microsoft.com/office/drawing/2014/main" id="{C99CE7E0-0EDB-7C5D-8E9A-C372BEED06F4}"/>
              </a:ext>
            </a:extLst>
          </p:cNvPr>
          <p:cNvSpPr txBox="1"/>
          <p:nvPr/>
        </p:nvSpPr>
        <p:spPr>
          <a:xfrm>
            <a:off x="1647518" y="6061615"/>
            <a:ext cx="2348864" cy="338554"/>
          </a:xfrm>
          <a:prstGeom prst="rect">
            <a:avLst/>
          </a:prstGeom>
          <a:noFill/>
        </p:spPr>
        <p:txBody>
          <a:bodyPr wrap="square" rtlCol="0">
            <a:spAutoFit/>
          </a:bodyPr>
          <a:lstStyle/>
          <a:p>
            <a:pPr algn="ctr"/>
            <a:r>
              <a:rPr lang="pt-PT" sz="1600" b="1" dirty="0"/>
              <a:t> </a:t>
            </a:r>
          </a:p>
        </p:txBody>
      </p:sp>
      <p:sp>
        <p:nvSpPr>
          <p:cNvPr id="38" name="CaixaDeTexto 37">
            <a:extLst>
              <a:ext uri="{FF2B5EF4-FFF2-40B4-BE49-F238E27FC236}">
                <a16:creationId xmlns:a16="http://schemas.microsoft.com/office/drawing/2014/main" id="{89341812-B827-B857-A613-F53B49B3E5EF}"/>
              </a:ext>
            </a:extLst>
          </p:cNvPr>
          <p:cNvSpPr txBox="1"/>
          <p:nvPr/>
        </p:nvSpPr>
        <p:spPr>
          <a:xfrm>
            <a:off x="1452169" y="3642334"/>
            <a:ext cx="2348864" cy="338554"/>
          </a:xfrm>
          <a:prstGeom prst="rect">
            <a:avLst/>
          </a:prstGeom>
          <a:noFill/>
        </p:spPr>
        <p:txBody>
          <a:bodyPr wrap="square" rtlCol="0">
            <a:spAutoFit/>
          </a:bodyPr>
          <a:lstStyle/>
          <a:p>
            <a:pPr algn="ctr"/>
            <a:r>
              <a:rPr lang="pt-PT" sz="1600" b="1" dirty="0"/>
              <a:t> </a:t>
            </a:r>
          </a:p>
        </p:txBody>
      </p:sp>
      <p:sp>
        <p:nvSpPr>
          <p:cNvPr id="39" name="CaixaDeTexto 38">
            <a:extLst>
              <a:ext uri="{FF2B5EF4-FFF2-40B4-BE49-F238E27FC236}">
                <a16:creationId xmlns:a16="http://schemas.microsoft.com/office/drawing/2014/main" id="{E78CB356-255F-EE85-D361-4161BA157C8F}"/>
              </a:ext>
            </a:extLst>
          </p:cNvPr>
          <p:cNvSpPr txBox="1"/>
          <p:nvPr/>
        </p:nvSpPr>
        <p:spPr>
          <a:xfrm>
            <a:off x="1509409" y="3767551"/>
            <a:ext cx="2348864" cy="338554"/>
          </a:xfrm>
          <a:prstGeom prst="rect">
            <a:avLst/>
          </a:prstGeom>
          <a:noFill/>
        </p:spPr>
        <p:txBody>
          <a:bodyPr wrap="square" rtlCol="0">
            <a:spAutoFit/>
          </a:bodyPr>
          <a:lstStyle/>
          <a:p>
            <a:pPr algn="ctr"/>
            <a:r>
              <a:rPr lang="pt-PT" sz="1600" b="1" dirty="0"/>
              <a:t> </a:t>
            </a:r>
          </a:p>
        </p:txBody>
      </p:sp>
      <p:sp>
        <p:nvSpPr>
          <p:cNvPr id="40" name="CaixaDeTexto 39">
            <a:extLst>
              <a:ext uri="{FF2B5EF4-FFF2-40B4-BE49-F238E27FC236}">
                <a16:creationId xmlns:a16="http://schemas.microsoft.com/office/drawing/2014/main" id="{01C5F8EF-BCBF-CCD7-32E3-74CDDE144641}"/>
              </a:ext>
            </a:extLst>
          </p:cNvPr>
          <p:cNvSpPr txBox="1"/>
          <p:nvPr/>
        </p:nvSpPr>
        <p:spPr>
          <a:xfrm>
            <a:off x="662679" y="3180743"/>
            <a:ext cx="3631943" cy="584775"/>
          </a:xfrm>
          <a:prstGeom prst="rect">
            <a:avLst/>
          </a:prstGeom>
          <a:noFill/>
        </p:spPr>
        <p:txBody>
          <a:bodyPr wrap="square" rtlCol="0">
            <a:spAutoFit/>
          </a:bodyPr>
          <a:lstStyle/>
          <a:p>
            <a:pPr algn="ctr"/>
            <a:r>
              <a:rPr lang="en-US" sz="1600" b="1" dirty="0"/>
              <a:t>Boat for transporting people across rivers.</a:t>
            </a:r>
            <a:endParaRPr lang="pt-PT" sz="1600" b="1" dirty="0"/>
          </a:p>
        </p:txBody>
      </p:sp>
      <p:sp>
        <p:nvSpPr>
          <p:cNvPr id="41" name="CaixaDeTexto 40">
            <a:extLst>
              <a:ext uri="{FF2B5EF4-FFF2-40B4-BE49-F238E27FC236}">
                <a16:creationId xmlns:a16="http://schemas.microsoft.com/office/drawing/2014/main" id="{988C42F4-63CE-0DCB-8A06-399D1952258D}"/>
              </a:ext>
            </a:extLst>
          </p:cNvPr>
          <p:cNvSpPr txBox="1"/>
          <p:nvPr/>
        </p:nvSpPr>
        <p:spPr>
          <a:xfrm>
            <a:off x="2022815" y="6041153"/>
            <a:ext cx="2385436" cy="338554"/>
          </a:xfrm>
          <a:prstGeom prst="rect">
            <a:avLst/>
          </a:prstGeom>
          <a:noFill/>
        </p:spPr>
        <p:txBody>
          <a:bodyPr wrap="square" rtlCol="0">
            <a:spAutoFit/>
          </a:bodyPr>
          <a:lstStyle/>
          <a:p>
            <a:pPr algn="ctr"/>
            <a:r>
              <a:rPr lang="pt-PT" sz="1600" b="1" dirty="0" err="1"/>
              <a:t>Rowing</a:t>
            </a:r>
            <a:r>
              <a:rPr lang="pt-PT" sz="1600" b="1" dirty="0"/>
              <a:t> </a:t>
            </a:r>
            <a:r>
              <a:rPr lang="pt-PT" sz="1600" b="1" dirty="0" err="1"/>
              <a:t>boats</a:t>
            </a:r>
            <a:endParaRPr lang="pt-PT" sz="1600" b="1" dirty="0"/>
          </a:p>
        </p:txBody>
      </p:sp>
      <p:sp>
        <p:nvSpPr>
          <p:cNvPr id="2" name="CaixaDeTexto 1">
            <a:extLst>
              <a:ext uri="{FF2B5EF4-FFF2-40B4-BE49-F238E27FC236}">
                <a16:creationId xmlns:a16="http://schemas.microsoft.com/office/drawing/2014/main" id="{BD6A0623-D5A5-5B0B-AC95-522454B96837}"/>
              </a:ext>
            </a:extLst>
          </p:cNvPr>
          <p:cNvSpPr txBox="1"/>
          <p:nvPr/>
        </p:nvSpPr>
        <p:spPr>
          <a:xfrm>
            <a:off x="11232" y="5971553"/>
            <a:ext cx="1949774" cy="276999"/>
          </a:xfrm>
          <a:prstGeom prst="rect">
            <a:avLst/>
          </a:prstGeom>
          <a:noFill/>
        </p:spPr>
        <p:txBody>
          <a:bodyPr wrap="square" rtlCol="0">
            <a:spAutoFit/>
          </a:bodyPr>
          <a:lstStyle/>
          <a:p>
            <a:r>
              <a:rPr lang="pt-PT" sz="1200" dirty="0"/>
              <a:t>(imagens </a:t>
            </a:r>
            <a:r>
              <a:rPr lang="pt-PT" sz="1200" dirty="0" err="1"/>
              <a:t>freepik</a:t>
            </a:r>
            <a:r>
              <a:rPr lang="pt-PT" sz="1200" dirty="0"/>
              <a:t>)</a:t>
            </a:r>
          </a:p>
        </p:txBody>
      </p:sp>
    </p:spTree>
    <p:extLst>
      <p:ext uri="{BB962C8B-B14F-4D97-AF65-F5344CB8AC3E}">
        <p14:creationId xmlns:p14="http://schemas.microsoft.com/office/powerpoint/2010/main" val="197473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500B0-F5BD-23D0-9FD5-1E94CAD63FFF}"/>
              </a:ext>
            </a:extLst>
          </p:cNvPr>
          <p:cNvSpPr>
            <a:spLocks noGrp="1"/>
          </p:cNvSpPr>
          <p:nvPr>
            <p:ph idx="1"/>
          </p:nvPr>
        </p:nvSpPr>
        <p:spPr>
          <a:xfrm>
            <a:off x="-68061" y="-1478"/>
            <a:ext cx="12124944" cy="5694898"/>
          </a:xfrm>
        </p:spPr>
        <p:txBody>
          <a:bodyPr>
            <a:normAutofit/>
          </a:bodyPr>
          <a:lstStyle/>
          <a:p>
            <a:pPr marL="3657600" lvl="8" indent="0" algn="just">
              <a:buNone/>
            </a:pPr>
            <a:endParaRPr lang="pt-PT" sz="3600" b="1" kern="1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1371600" lvl="3" indent="0" algn="just">
              <a:buNone/>
            </a:pPr>
            <a:endParaRPr lang="pt-PT" sz="3600" b="1" kern="1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PT" sz="3600" dirty="0"/>
          </a:p>
        </p:txBody>
      </p:sp>
      <p:pic>
        <p:nvPicPr>
          <p:cNvPr id="2" name="Imagem 1" descr="Illustration of flying jet fighter military plane. Transportation concept image.">
            <a:extLst>
              <a:ext uri="{FF2B5EF4-FFF2-40B4-BE49-F238E27FC236}">
                <a16:creationId xmlns:a16="http://schemas.microsoft.com/office/drawing/2014/main" id="{EC38119B-6DA6-349C-F128-4196644A23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3683" y="903021"/>
            <a:ext cx="3653312" cy="2436381"/>
          </a:xfrm>
          <a:prstGeom prst="rect">
            <a:avLst/>
          </a:prstGeom>
          <a:noFill/>
          <a:ln>
            <a:noFill/>
          </a:ln>
        </p:spPr>
      </p:pic>
      <p:pic>
        <p:nvPicPr>
          <p:cNvPr id="12" name="Imagem 11" descr="A paramedic helicopter airlifting a patient from a remote location to a hospital Generative AI">
            <a:extLst>
              <a:ext uri="{FF2B5EF4-FFF2-40B4-BE49-F238E27FC236}">
                <a16:creationId xmlns:a16="http://schemas.microsoft.com/office/drawing/2014/main" id="{3669F896-29A1-A6A3-EFED-558E2087E3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125" y="3669967"/>
            <a:ext cx="4034654" cy="2259050"/>
          </a:xfrm>
          <a:prstGeom prst="rect">
            <a:avLst/>
          </a:prstGeom>
          <a:noFill/>
          <a:ln>
            <a:noFill/>
          </a:ln>
        </p:spPr>
      </p:pic>
      <p:pic>
        <p:nvPicPr>
          <p:cNvPr id="2052" name="Picture 4" descr="Avião no céu ao nascer do sol">
            <a:extLst>
              <a:ext uri="{FF2B5EF4-FFF2-40B4-BE49-F238E27FC236}">
                <a16:creationId xmlns:a16="http://schemas.microsoft.com/office/drawing/2014/main" id="{F9620429-8E34-7403-6C0F-802DA8E63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69" y="2643015"/>
            <a:ext cx="4290246" cy="28578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m balão de ar quente voando pelas nuvens">
            <a:extLst>
              <a:ext uri="{FF2B5EF4-FFF2-40B4-BE49-F238E27FC236}">
                <a16:creationId xmlns:a16="http://schemas.microsoft.com/office/drawing/2014/main" id="{45F91F7B-C116-8984-5108-18B50538F0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290" y="848760"/>
            <a:ext cx="2898647" cy="4351445"/>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49558BC1-6661-684E-2A32-D66823B4442E}"/>
              </a:ext>
            </a:extLst>
          </p:cNvPr>
          <p:cNvSpPr txBox="1"/>
          <p:nvPr/>
        </p:nvSpPr>
        <p:spPr>
          <a:xfrm>
            <a:off x="886437" y="903021"/>
            <a:ext cx="2898648" cy="993926"/>
          </a:xfrm>
          <a:prstGeom prst="rect">
            <a:avLst/>
          </a:prstGeom>
          <a:noFill/>
          <a:ln w="57150">
            <a:solidFill>
              <a:schemeClr val="accent5">
                <a:lumMod val="75000"/>
              </a:schemeClr>
            </a:solidFill>
          </a:ln>
        </p:spPr>
        <p:txBody>
          <a:bodyPr wrap="square" rtlCol="0">
            <a:spAutoFit/>
          </a:bodyPr>
          <a:lstStyle/>
          <a:p>
            <a:pPr algn="ctr">
              <a:lnSpc>
                <a:spcPct val="107000"/>
              </a:lnSpc>
              <a:spcAft>
                <a:spcPts val="800"/>
              </a:spcAft>
            </a:pPr>
            <a:r>
              <a:rPr lang="pt-PT" sz="2800" b="1" kern="100" dirty="0" err="1">
                <a:latin typeface="Calibri" panose="020F0502020204030204" pitchFamily="34" charset="0"/>
                <a:cs typeface="Times New Roman" panose="02020603050405020304" pitchFamily="18" charset="0"/>
              </a:rPr>
              <a:t>They</a:t>
            </a:r>
            <a:r>
              <a:rPr lang="pt-PT" sz="2800" b="1" kern="100" dirty="0">
                <a:latin typeface="Calibri" panose="020F0502020204030204" pitchFamily="34" charset="0"/>
                <a:cs typeface="Times New Roman" panose="02020603050405020304" pitchFamily="18" charset="0"/>
              </a:rPr>
              <a:t> move in </a:t>
            </a:r>
            <a:r>
              <a:rPr lang="pt-PT" sz="2800" b="1" kern="100" dirty="0" err="1">
                <a:latin typeface="Calibri" panose="020F0502020204030204" pitchFamily="34" charset="0"/>
                <a:cs typeface="Times New Roman" panose="02020603050405020304" pitchFamily="18" charset="0"/>
              </a:rPr>
              <a:t>the</a:t>
            </a:r>
            <a:r>
              <a:rPr lang="pt-PT" sz="2800" b="1" kern="100" dirty="0">
                <a:latin typeface="Calibri" panose="020F0502020204030204" pitchFamily="34" charset="0"/>
                <a:cs typeface="Times New Roman" panose="02020603050405020304" pitchFamily="18" charset="0"/>
              </a:rPr>
              <a:t> </a:t>
            </a:r>
            <a:r>
              <a:rPr lang="pt-PT" sz="2800" b="1" kern="100" dirty="0" err="1">
                <a:latin typeface="Calibri" panose="020F0502020204030204" pitchFamily="34" charset="0"/>
                <a:cs typeface="Times New Roman" panose="02020603050405020304" pitchFamily="18" charset="0"/>
              </a:rPr>
              <a:t>air</a:t>
            </a:r>
            <a:r>
              <a:rPr lang="pt-PT" sz="2800" b="1" kern="100" dirty="0">
                <a:latin typeface="Calibri" panose="020F0502020204030204" pitchFamily="34" charset="0"/>
                <a:cs typeface="Times New Roman" panose="02020603050405020304" pitchFamily="18" charset="0"/>
              </a:rPr>
              <a:t>.</a:t>
            </a:r>
          </a:p>
        </p:txBody>
      </p:sp>
      <p:sp>
        <p:nvSpPr>
          <p:cNvPr id="4" name="CaixaDeTexto 3">
            <a:extLst>
              <a:ext uri="{FF2B5EF4-FFF2-40B4-BE49-F238E27FC236}">
                <a16:creationId xmlns:a16="http://schemas.microsoft.com/office/drawing/2014/main" id="{AB8A19B7-10CE-FC87-3A9F-7A8DAF958A10}"/>
              </a:ext>
            </a:extLst>
          </p:cNvPr>
          <p:cNvSpPr txBox="1"/>
          <p:nvPr/>
        </p:nvSpPr>
        <p:spPr>
          <a:xfrm>
            <a:off x="3537186" y="174713"/>
            <a:ext cx="4919809" cy="584775"/>
          </a:xfrm>
          <a:prstGeom prst="rect">
            <a:avLst/>
          </a:prstGeom>
          <a:solidFill>
            <a:schemeClr val="accent1">
              <a:lumMod val="75000"/>
            </a:schemeClr>
          </a:solidFill>
        </p:spPr>
        <p:txBody>
          <a:bodyPr wrap="square" rtlCol="0">
            <a:spAutoFit/>
          </a:bodyPr>
          <a:lstStyle/>
          <a:p>
            <a:pPr algn="ctr"/>
            <a:r>
              <a:rPr lang="pt-PT" b="1" dirty="0">
                <a:solidFill>
                  <a:schemeClr val="bg1"/>
                </a:solidFill>
              </a:rPr>
              <a:t>MEANS OF TRANSPORT</a:t>
            </a:r>
            <a:r>
              <a:rPr lang="pt-PT" dirty="0">
                <a:solidFill>
                  <a:schemeClr val="bg1"/>
                </a:solidFill>
              </a:rPr>
              <a:t>: </a:t>
            </a:r>
            <a:r>
              <a:rPr lang="pt-PT" sz="3200" b="1" kern="100" dirty="0">
                <a:solidFill>
                  <a:srgbClr val="00206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IN THE AIR</a:t>
            </a:r>
            <a:endParaRPr lang="pt-PT" sz="3200" dirty="0">
              <a:solidFill>
                <a:schemeClr val="bg1"/>
              </a:solidFill>
            </a:endParaRPr>
          </a:p>
        </p:txBody>
      </p:sp>
      <p:sp>
        <p:nvSpPr>
          <p:cNvPr id="5" name="CaixaDeTexto 4">
            <a:extLst>
              <a:ext uri="{FF2B5EF4-FFF2-40B4-BE49-F238E27FC236}">
                <a16:creationId xmlns:a16="http://schemas.microsoft.com/office/drawing/2014/main" id="{F0D52A10-9BE6-85EF-2FBD-FD4B9B86D4DA}"/>
              </a:ext>
            </a:extLst>
          </p:cNvPr>
          <p:cNvSpPr txBox="1"/>
          <p:nvPr/>
        </p:nvSpPr>
        <p:spPr>
          <a:xfrm>
            <a:off x="5994411" y="5924578"/>
            <a:ext cx="1351026" cy="276999"/>
          </a:xfrm>
          <a:prstGeom prst="rect">
            <a:avLst/>
          </a:prstGeom>
          <a:noFill/>
        </p:spPr>
        <p:txBody>
          <a:bodyPr wrap="square">
            <a:spAutoFit/>
          </a:bodyPr>
          <a:lstStyle/>
          <a:p>
            <a:pPr algn="ctr"/>
            <a:r>
              <a:rPr lang="pt-PT" sz="1200" dirty="0"/>
              <a:t>(imagens </a:t>
            </a:r>
            <a:r>
              <a:rPr lang="pt-PT" sz="1200" dirty="0" err="1"/>
              <a:t>freepik</a:t>
            </a:r>
            <a:r>
              <a:rPr lang="pt-PT" sz="1200" dirty="0"/>
              <a:t>)</a:t>
            </a:r>
          </a:p>
        </p:txBody>
      </p:sp>
    </p:spTree>
    <p:extLst>
      <p:ext uri="{BB962C8B-B14F-4D97-AF65-F5344CB8AC3E}">
        <p14:creationId xmlns:p14="http://schemas.microsoft.com/office/powerpoint/2010/main" val="184723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118565" y="1911267"/>
            <a:ext cx="5637069" cy="1754326"/>
          </a:xfrm>
          <a:prstGeom prst="rect">
            <a:avLst/>
          </a:prstGeom>
          <a:noFill/>
        </p:spPr>
        <p:txBody>
          <a:bodyPr wrap="square" rtlCol="0">
            <a:spAutoFit/>
          </a:bodyPr>
          <a:lstStyle/>
          <a:p>
            <a:r>
              <a:rPr lang="en-GB" dirty="0">
                <a:solidFill>
                  <a:schemeClr val="accent2">
                    <a:lumMod val="60000"/>
                    <a:lumOff val="40000"/>
                  </a:schemeClr>
                </a:solidFill>
              </a:rPr>
              <a:t>Subject: </a:t>
            </a:r>
            <a:r>
              <a:rPr lang="en-GB" b="1" dirty="0">
                <a:solidFill>
                  <a:srgbClr val="0070C0"/>
                </a:solidFill>
              </a:rPr>
              <a:t>Natural Science</a:t>
            </a:r>
          </a:p>
          <a:p>
            <a:r>
              <a:rPr lang="en-GB" dirty="0">
                <a:solidFill>
                  <a:schemeClr val="accent2">
                    <a:lumMod val="60000"/>
                    <a:lumOff val="40000"/>
                  </a:schemeClr>
                </a:solidFill>
              </a:rPr>
              <a:t>Age of students:</a:t>
            </a:r>
            <a:r>
              <a:rPr lang="en-GB" dirty="0"/>
              <a:t> </a:t>
            </a:r>
            <a:r>
              <a:rPr lang="en-GB" b="1" dirty="0">
                <a:solidFill>
                  <a:srgbClr val="0070C0"/>
                </a:solidFill>
              </a:rPr>
              <a:t>7 – 8  years old</a:t>
            </a:r>
          </a:p>
          <a:p>
            <a:r>
              <a:rPr lang="en-GB" dirty="0">
                <a:solidFill>
                  <a:schemeClr val="accent2">
                    <a:lumMod val="60000"/>
                    <a:lumOff val="40000"/>
                  </a:schemeClr>
                </a:solidFill>
              </a:rPr>
              <a:t>Topic:</a:t>
            </a:r>
            <a:r>
              <a:rPr lang="en-GB" dirty="0">
                <a:solidFill>
                  <a:srgbClr val="0070C0"/>
                </a:solidFill>
              </a:rPr>
              <a:t> </a:t>
            </a:r>
            <a:r>
              <a:rPr lang="en-GB" b="1" dirty="0">
                <a:solidFill>
                  <a:srgbClr val="0070C0"/>
                </a:solidFill>
              </a:rPr>
              <a:t>Nature</a:t>
            </a:r>
          </a:p>
          <a:p>
            <a:r>
              <a:rPr lang="en-GB" dirty="0">
                <a:solidFill>
                  <a:schemeClr val="accent2">
                    <a:lumMod val="60000"/>
                    <a:lumOff val="40000"/>
                  </a:schemeClr>
                </a:solidFill>
              </a:rPr>
              <a:t>Resource Title: </a:t>
            </a:r>
            <a:r>
              <a:rPr lang="en-GB" b="1" dirty="0">
                <a:solidFill>
                  <a:srgbClr val="0070C0"/>
                </a:solidFill>
              </a:rPr>
              <a:t>Means of Transport 1</a:t>
            </a:r>
          </a:p>
          <a:p>
            <a:r>
              <a:rPr lang="en-GB" b="1" dirty="0">
                <a:solidFill>
                  <a:schemeClr val="accent2">
                    <a:lumMod val="60000"/>
                    <a:lumOff val="40000"/>
                  </a:schemeClr>
                </a:solidFill>
              </a:rPr>
              <a:t>Credits:</a:t>
            </a:r>
            <a:r>
              <a:rPr lang="en-GB" b="1" dirty="0">
                <a:solidFill>
                  <a:srgbClr val="0070C0"/>
                </a:solidFill>
              </a:rPr>
              <a:t> AECE – Escola </a:t>
            </a:r>
            <a:r>
              <a:rPr lang="en-GB" b="1" dirty="0" err="1">
                <a:solidFill>
                  <a:srgbClr val="0070C0"/>
                </a:solidFill>
              </a:rPr>
              <a:t>Básica</a:t>
            </a:r>
            <a:r>
              <a:rPr lang="en-GB" b="1" dirty="0">
                <a:solidFill>
                  <a:srgbClr val="0070C0"/>
                </a:solidFill>
              </a:rPr>
              <a:t> da Zona Verde </a:t>
            </a: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1722619149"/>
      </p:ext>
    </p:extLst>
  </p:cSld>
  <p:clrMapOvr>
    <a:masterClrMapping/>
  </p:clrMapOvr>
</p:sld>
</file>

<file path=ppt/theme/theme1.xml><?xml version="1.0" encoding="utf-8"?>
<a:theme xmlns:a="http://schemas.openxmlformats.org/drawingml/2006/main" name="Faceta">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1483</TotalTime>
  <Words>278</Words>
  <Application>Microsoft Office PowerPoint</Application>
  <PresentationFormat>Ecrã Panorâmico</PresentationFormat>
  <Paragraphs>72</Paragraphs>
  <Slides>7</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7</vt:i4>
      </vt:variant>
    </vt:vector>
  </HeadingPairs>
  <TitlesOfParts>
    <vt:vector size="13" baseType="lpstr">
      <vt:lpstr>Arial</vt:lpstr>
      <vt:lpstr>Calibri</vt:lpstr>
      <vt:lpstr>Times New Roman</vt:lpstr>
      <vt:lpstr>Trebuchet MS</vt:lpstr>
      <vt:lpstr>Wingdings 3</vt:lpstr>
      <vt:lpstr>Faceta</vt:lpstr>
      <vt:lpstr> Means of Transport!!!! </vt:lpstr>
      <vt:lpstr>  </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poluição do ar</dc:title>
  <dc:creator>Telma Susana Pereira</dc:creator>
  <cp:lastModifiedBy>Paula Couto</cp:lastModifiedBy>
  <cp:revision>19</cp:revision>
  <dcterms:created xsi:type="dcterms:W3CDTF">2024-02-23T23:28:17Z</dcterms:created>
  <dcterms:modified xsi:type="dcterms:W3CDTF">2024-08-01T12:14:20Z</dcterms:modified>
</cp:coreProperties>
</file>